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3"/>
    <p:sldMasterId id="2147484652" r:id="rId4"/>
  </p:sldMasterIdLst>
  <p:notesMasterIdLst>
    <p:notesMasterId r:id="rId21"/>
  </p:notesMasterIdLst>
  <p:handoutMasterIdLst>
    <p:handoutMasterId r:id="rId22"/>
  </p:handoutMasterIdLst>
  <p:sldIdLst>
    <p:sldId id="1806" r:id="rId5"/>
    <p:sldId id="1405" r:id="rId6"/>
    <p:sldId id="337" r:id="rId7"/>
    <p:sldId id="1832" r:id="rId8"/>
    <p:sldId id="1831" r:id="rId9"/>
    <p:sldId id="292" r:id="rId10"/>
    <p:sldId id="294" r:id="rId11"/>
    <p:sldId id="1833" r:id="rId12"/>
    <p:sldId id="1840" r:id="rId13"/>
    <p:sldId id="1834" r:id="rId14"/>
    <p:sldId id="1835" r:id="rId15"/>
    <p:sldId id="1836" r:id="rId16"/>
    <p:sldId id="1527" r:id="rId17"/>
    <p:sldId id="1825" r:id="rId18"/>
    <p:sldId id="1532" r:id="rId19"/>
    <p:sldId id="256" r:id="rId20"/>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Microsoft Build Template" id="{A073DAE3-B461-442F-A3D3-6642BD875E45}">
          <p14:sldIdLst>
            <p14:sldId id="1806"/>
            <p14:sldId id="1405"/>
            <p14:sldId id="337"/>
            <p14:sldId id="1832"/>
            <p14:sldId id="1831"/>
            <p14:sldId id="292"/>
            <p14:sldId id="294"/>
            <p14:sldId id="1833"/>
            <p14:sldId id="1840"/>
            <p14:sldId id="1834"/>
            <p14:sldId id="1835"/>
            <p14:sldId id="1836"/>
            <p14:sldId id="1527"/>
            <p14:sldId id="1825"/>
            <p14:sldId id="1532"/>
            <p14:sldId id="256"/>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9B4D9"/>
    <a:srgbClr val="F74A32"/>
    <a:srgbClr val="FBA498"/>
    <a:srgbClr val="004B50"/>
    <a:srgbClr val="0078D4"/>
    <a:srgbClr val="E6E6E6"/>
    <a:srgbClr val="1A1A1A"/>
    <a:srgbClr val="FFFFFF"/>
    <a:srgbClr val="107C10"/>
    <a:srgbClr val="EAEAE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0" d="100"/>
          <a:sy n="110" d="100"/>
        </p:scale>
        <p:origin x="826" y="62"/>
      </p:cViewPr>
      <p:guideLst/>
    </p:cSldViewPr>
  </p:slideViewPr>
  <p:notesTextViewPr>
    <p:cViewPr>
      <p:scale>
        <a:sx n="1" d="1"/>
        <a:sy n="1" d="1"/>
      </p:scale>
      <p:origin x="0" y="0"/>
    </p:cViewPr>
  </p:notesTextViewPr>
  <p:sorterViewPr>
    <p:cViewPr>
      <p:scale>
        <a:sx n="150" d="100"/>
        <a:sy n="150" d="100"/>
      </p:scale>
      <p:origin x="0" y="0"/>
    </p:cViewPr>
  </p:sorter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slideMaster" Target="slideMasters/slideMaster1.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commentAuthors" Target="commentAuthor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2.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handoutMaster" Target="handoutMasters/handout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5/2/2018 10:50 AM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5/2/2018 10:50 AM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kern="1200">
                <a:solidFill>
                  <a:schemeClr val="tx1"/>
                </a:solidFill>
                <a:effectLst/>
                <a:latin typeface="Segoe UI Light" pitchFamily="34" charset="0"/>
                <a:ea typeface="+mn-ea"/>
                <a:cs typeface="+mn-cs"/>
              </a:rPr>
              <a:t>Building Resilient Microservices with .NET Core and Azure Container Services (AKS)</a:t>
            </a:r>
          </a:p>
          <a:p>
            <a:r>
              <a:rPr lang="en-US" sz="882" b="1" i="0" kern="1200">
                <a:solidFill>
                  <a:schemeClr val="tx1"/>
                </a:solidFill>
                <a:effectLst/>
                <a:latin typeface="Segoe UI Light" pitchFamily="34" charset="0"/>
                <a:ea typeface="+mn-ea"/>
                <a:cs typeface="+mn-cs"/>
              </a:rPr>
              <a:t>Code:</a:t>
            </a:r>
            <a:r>
              <a:rPr lang="en-US" sz="882" b="0" i="0" kern="1200">
                <a:solidFill>
                  <a:schemeClr val="tx1"/>
                </a:solidFill>
                <a:effectLst/>
                <a:latin typeface="Segoe UI Light" pitchFamily="34" charset="0"/>
                <a:ea typeface="+mn-ea"/>
                <a:cs typeface="+mn-cs"/>
              </a:rPr>
              <a:t> BRK2141</a:t>
            </a:r>
          </a:p>
          <a:p>
            <a:r>
              <a:rPr lang="en-US" sz="882" b="1" i="0" kern="1200">
                <a:solidFill>
                  <a:schemeClr val="tx1"/>
                </a:solidFill>
                <a:effectLst/>
                <a:latin typeface="Segoe UI Light" pitchFamily="34" charset="0"/>
                <a:ea typeface="+mn-ea"/>
                <a:cs typeface="+mn-cs"/>
              </a:rPr>
              <a:t>Type:</a:t>
            </a:r>
            <a:r>
              <a:rPr lang="en-US" sz="882" b="0" i="0" kern="1200">
                <a:solidFill>
                  <a:schemeClr val="tx1"/>
                </a:solidFill>
                <a:effectLst/>
                <a:latin typeface="Segoe UI Light" pitchFamily="34" charset="0"/>
                <a:ea typeface="+mn-ea"/>
                <a:cs typeface="+mn-cs"/>
              </a:rPr>
              <a:t> Breakout 45 minute</a:t>
            </a:r>
          </a:p>
          <a:p>
            <a:r>
              <a:rPr lang="en-US" sz="882" b="1" i="0" kern="1200">
                <a:solidFill>
                  <a:schemeClr val="tx1"/>
                </a:solidFill>
                <a:effectLst/>
                <a:latin typeface="Segoe UI Light" pitchFamily="34" charset="0"/>
                <a:ea typeface="+mn-ea"/>
                <a:cs typeface="+mn-cs"/>
              </a:rPr>
              <a:t>Track(s):</a:t>
            </a:r>
            <a:r>
              <a:rPr lang="en-US" sz="882" b="0" i="0" kern="1200">
                <a:solidFill>
                  <a:schemeClr val="tx1"/>
                </a:solidFill>
                <a:effectLst/>
                <a:latin typeface="Segoe UI Light" pitchFamily="34" charset="0"/>
                <a:ea typeface="+mn-ea"/>
                <a:cs typeface="+mn-cs"/>
              </a:rPr>
              <a:t> Applications and Infrastructure</a:t>
            </a:r>
          </a:p>
          <a:p>
            <a:r>
              <a:rPr lang="en-US" sz="882" b="1" i="0" kern="1200">
                <a:solidFill>
                  <a:schemeClr val="tx1"/>
                </a:solidFill>
                <a:effectLst/>
                <a:latin typeface="Segoe UI Light" pitchFamily="34" charset="0"/>
                <a:ea typeface="+mn-ea"/>
                <a:cs typeface="+mn-cs"/>
              </a:rPr>
              <a:t>Speaker(s):</a:t>
            </a:r>
            <a:r>
              <a:rPr lang="en-US" sz="882" b="0" i="0" kern="1200">
                <a:solidFill>
                  <a:schemeClr val="tx1"/>
                </a:solidFill>
                <a:effectLst/>
                <a:latin typeface="Segoe UI Light" pitchFamily="34" charset="0"/>
                <a:ea typeface="+mn-ea"/>
                <a:cs typeface="+mn-cs"/>
              </a:rPr>
              <a:t> Glenn Condron, Steve Lasker</a:t>
            </a:r>
          </a:p>
          <a:p>
            <a:r>
              <a:rPr lang="en-US" sz="882" b="1" i="0" kern="1200">
                <a:solidFill>
                  <a:schemeClr val="tx1"/>
                </a:solidFill>
                <a:effectLst/>
                <a:latin typeface="Segoe UI Light" pitchFamily="34" charset="0"/>
                <a:ea typeface="+mn-ea"/>
                <a:cs typeface="+mn-cs"/>
              </a:rPr>
              <a:t>Timeslot:</a:t>
            </a:r>
            <a:r>
              <a:rPr lang="en-US" sz="882" b="0" i="0" kern="1200">
                <a:solidFill>
                  <a:schemeClr val="tx1"/>
                </a:solidFill>
                <a:effectLst/>
                <a:latin typeface="Segoe UI Light" pitchFamily="34" charset="0"/>
                <a:ea typeface="+mn-ea"/>
                <a:cs typeface="+mn-cs"/>
              </a:rPr>
              <a:t> Monday, May 7 2:45 PM-3:30 PM</a:t>
            </a:r>
          </a:p>
          <a:p>
            <a:r>
              <a:rPr lang="en-US" sz="882" b="1" i="0" kern="1200" err="1">
                <a:solidFill>
                  <a:schemeClr val="tx1"/>
                </a:solidFill>
                <a:effectLst/>
                <a:latin typeface="Segoe UI Light" pitchFamily="34" charset="0"/>
                <a:ea typeface="+mn-ea"/>
                <a:cs typeface="+mn-cs"/>
              </a:rPr>
              <a:t>Abstract:</a:t>
            </a:r>
            <a:r>
              <a:rPr lang="en-US" sz="882" b="0" i="0" kern="1200" err="1">
                <a:solidFill>
                  <a:schemeClr val="tx1"/>
                </a:solidFill>
                <a:effectLst/>
                <a:latin typeface="Segoe UI Light" pitchFamily="34" charset="0"/>
                <a:ea typeface="+mn-ea"/>
                <a:cs typeface="+mn-cs"/>
              </a:rPr>
              <a:t>Microservices</a:t>
            </a:r>
            <a:r>
              <a:rPr lang="en-US" sz="882" b="0" i="0" kern="1200">
                <a:solidFill>
                  <a:schemeClr val="tx1"/>
                </a:solidFill>
                <a:effectLst/>
                <a:latin typeface="Segoe UI Light" pitchFamily="34" charset="0"/>
                <a:ea typeface="+mn-ea"/>
                <a:cs typeface="+mn-cs"/>
              </a:rPr>
              <a:t> are highly scalable, resilient, and composable units of deployment for modern applications. But building them is hard. There are a lot of development and deployment considerations to take into account. In this session we'll show you how we're making .NET Core microservices easier to build with new application patterns in .NET Core 2.1 as well as how to deploy and manage them with Kubernetes and Helm.</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5/2/2018 10:50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18936437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Microsoft Connect 2016</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5/2/2018 10:55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5981529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11FAE85-20FE-844F-9354-E6E61F84E3F4}" type="slidenum">
              <a:rPr lang="en-US" smtClean="0"/>
              <a:pPr/>
              <a:t>6</a:t>
            </a:fld>
            <a:endParaRPr lang="en-US"/>
          </a:p>
        </p:txBody>
      </p:sp>
    </p:spTree>
    <p:extLst>
      <p:ext uri="{BB962C8B-B14F-4D97-AF65-F5344CB8AC3E}">
        <p14:creationId xmlns:p14="http://schemas.microsoft.com/office/powerpoint/2010/main" val="16094955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11FAE85-20FE-844F-9354-E6E61F84E3F4}" type="slidenum">
              <a:rPr lang="en-US" smtClean="0"/>
              <a:pPr/>
              <a:t>7</a:t>
            </a:fld>
            <a:endParaRPr lang="en-US"/>
          </a:p>
        </p:txBody>
      </p:sp>
    </p:spTree>
    <p:extLst>
      <p:ext uri="{BB962C8B-B14F-4D97-AF65-F5344CB8AC3E}">
        <p14:creationId xmlns:p14="http://schemas.microsoft.com/office/powerpoint/2010/main" val="2060105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16574EE-8191-4BCC-ABE6-D00A4F4D7690}" type="datetime8">
              <a:rPr lang="en-US" smtClean="0"/>
              <a:t>5/2/2018 10:50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a:p>
        </p:txBody>
      </p:sp>
    </p:spTree>
    <p:extLst>
      <p:ext uri="{BB962C8B-B14F-4D97-AF65-F5344CB8AC3E}">
        <p14:creationId xmlns:p14="http://schemas.microsoft.com/office/powerpoint/2010/main" val="26498786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16574EE-8191-4BCC-ABE6-D00A4F4D7690}" type="datetime8">
              <a:rPr lang="en-US" smtClean="0"/>
              <a:t>5/2/2018 10:50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15124000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a:solidFill>
                <a:prstClr val="black"/>
              </a:solidFill>
            </a:endParaRPr>
          </a:p>
        </p:txBody>
      </p:sp>
      <p:sp>
        <p:nvSpPr>
          <p:cNvPr id="5" name="Date Placeholder 4"/>
          <p:cNvSpPr>
            <a:spLocks noGrp="1"/>
          </p:cNvSpPr>
          <p:nvPr>
            <p:ph type="dt" idx="11"/>
          </p:nvPr>
        </p:nvSpPr>
        <p:spPr/>
        <p:txBody>
          <a:bodyPr/>
          <a:lstStyle/>
          <a:p>
            <a:fld id="{0ECFDC7D-F4BE-4668-920D-08874925A5D7}" type="datetime8">
              <a:rPr lang="en-US" smtClean="0">
                <a:solidFill>
                  <a:prstClr val="black"/>
                </a:solidFill>
              </a:rPr>
              <a:t>5/2/2018 10:50 AM</a:t>
            </a:fld>
            <a:endParaRPr lang="en-US">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15</a:t>
            </a:fld>
            <a:endParaRPr lang="en-US">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1855107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25C4867-5389-0544-8BFC-F369B67B5821}" type="slidenum">
              <a:rPr lang="en-US" smtClean="0"/>
              <a:t>16</a:t>
            </a:fld>
            <a:endParaRPr lang="en-US"/>
          </a:p>
        </p:txBody>
      </p:sp>
    </p:spTree>
    <p:extLst>
      <p:ext uri="{BB962C8B-B14F-4D97-AF65-F5344CB8AC3E}">
        <p14:creationId xmlns:p14="http://schemas.microsoft.com/office/powerpoint/2010/main" val="253877242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11" name="Freeform 5">
            <a:extLst>
              <a:ext uri="{FF2B5EF4-FFF2-40B4-BE49-F238E27FC236}">
                <a16:creationId xmlns:a16="http://schemas.microsoft.com/office/drawing/2014/main" id="{3A3051D2-DD0C-4419-9210-74A066BBE509}"/>
              </a:ext>
            </a:extLst>
          </p:cNvPr>
          <p:cNvSpPr>
            <a:spLocks noChangeAspect="1" noEditPoints="1"/>
          </p:cNvSpPr>
          <p:nvPr userDrawn="1"/>
        </p:nvSpPr>
        <p:spPr bwMode="black">
          <a:xfrm>
            <a:off x="584200" y="2903438"/>
            <a:ext cx="4343400" cy="527960"/>
          </a:xfrm>
          <a:custGeom>
            <a:avLst/>
            <a:gdLst>
              <a:gd name="T0" fmla="*/ 763 w 809"/>
              <a:gd name="T1" fmla="*/ 64 h 96"/>
              <a:gd name="T2" fmla="*/ 795 w 809"/>
              <a:gd name="T3" fmla="*/ 58 h 96"/>
              <a:gd name="T4" fmla="*/ 795 w 809"/>
              <a:gd name="T5" fmla="*/ 84 h 96"/>
              <a:gd name="T6" fmla="*/ 777 w 809"/>
              <a:gd name="T7" fmla="*/ 30 h 96"/>
              <a:gd name="T8" fmla="*/ 723 w 809"/>
              <a:gd name="T9" fmla="*/ 95 h 96"/>
              <a:gd name="T10" fmla="*/ 701 w 809"/>
              <a:gd name="T11" fmla="*/ 3 h 96"/>
              <a:gd name="T12" fmla="*/ 707 w 809"/>
              <a:gd name="T13" fmla="*/ 16 h 96"/>
              <a:gd name="T14" fmla="*/ 708 w 809"/>
              <a:gd name="T15" fmla="*/ 95 h 96"/>
              <a:gd name="T16" fmla="*/ 661 w 809"/>
              <a:gd name="T17" fmla="*/ 80 h 96"/>
              <a:gd name="T18" fmla="*/ 624 w 809"/>
              <a:gd name="T19" fmla="*/ 69 h 96"/>
              <a:gd name="T20" fmla="*/ 679 w 809"/>
              <a:gd name="T21" fmla="*/ 95 h 96"/>
              <a:gd name="T22" fmla="*/ 579 w 809"/>
              <a:gd name="T23" fmla="*/ 55 h 96"/>
              <a:gd name="T24" fmla="*/ 598 w 809"/>
              <a:gd name="T25" fmla="*/ 69 h 96"/>
              <a:gd name="T26" fmla="*/ 579 w 809"/>
              <a:gd name="T27" fmla="*/ 19 h 96"/>
              <a:gd name="T28" fmla="*/ 605 w 809"/>
              <a:gd name="T29" fmla="*/ 88 h 96"/>
              <a:gd name="T30" fmla="*/ 602 w 809"/>
              <a:gd name="T31" fmla="*/ 12 h 96"/>
              <a:gd name="T32" fmla="*/ 608 w 809"/>
              <a:gd name="T33" fmla="*/ 55 h 96"/>
              <a:gd name="T34" fmla="*/ 471 w 809"/>
              <a:gd name="T35" fmla="*/ 32 h 96"/>
              <a:gd name="T36" fmla="*/ 474 w 809"/>
              <a:gd name="T37" fmla="*/ 2 h 96"/>
              <a:gd name="T38" fmla="*/ 432 w 809"/>
              <a:gd name="T39" fmla="*/ 32 h 96"/>
              <a:gd name="T40" fmla="*/ 457 w 809"/>
              <a:gd name="T41" fmla="*/ 43 h 96"/>
              <a:gd name="T42" fmla="*/ 500 w 809"/>
              <a:gd name="T43" fmla="*/ 96 h 96"/>
              <a:gd name="T44" fmla="*/ 496 w 809"/>
              <a:gd name="T45" fmla="*/ 74 h 96"/>
              <a:gd name="T46" fmla="*/ 496 w 809"/>
              <a:gd name="T47" fmla="*/ 13 h 96"/>
              <a:gd name="T48" fmla="*/ 378 w 809"/>
              <a:gd name="T49" fmla="*/ 64 h 96"/>
              <a:gd name="T50" fmla="*/ 419 w 809"/>
              <a:gd name="T51" fmla="*/ 39 h 96"/>
              <a:gd name="T52" fmla="*/ 363 w 809"/>
              <a:gd name="T53" fmla="*/ 64 h 96"/>
              <a:gd name="T54" fmla="*/ 345 w 809"/>
              <a:gd name="T55" fmla="*/ 62 h 96"/>
              <a:gd name="T56" fmla="*/ 325 w 809"/>
              <a:gd name="T57" fmla="*/ 48 h 96"/>
              <a:gd name="T58" fmla="*/ 352 w 809"/>
              <a:gd name="T59" fmla="*/ 46 h 96"/>
              <a:gd name="T60" fmla="*/ 313 w 809"/>
              <a:gd name="T61" fmla="*/ 41 h 96"/>
              <a:gd name="T62" fmla="*/ 327 w 809"/>
              <a:gd name="T63" fmla="*/ 67 h 96"/>
              <a:gd name="T64" fmla="*/ 328 w 809"/>
              <a:gd name="T65" fmla="*/ 86 h 96"/>
              <a:gd name="T66" fmla="*/ 347 w 809"/>
              <a:gd name="T67" fmla="*/ 91 h 96"/>
              <a:gd name="T68" fmla="*/ 286 w 809"/>
              <a:gd name="T69" fmla="*/ 63 h 96"/>
              <a:gd name="T70" fmla="*/ 256 w 809"/>
              <a:gd name="T71" fmla="*/ 79 h 96"/>
              <a:gd name="T72" fmla="*/ 301 w 809"/>
              <a:gd name="T73" fmla="*/ 63 h 96"/>
              <a:gd name="T74" fmla="*/ 246 w 809"/>
              <a:gd name="T75" fmla="*/ 39 h 96"/>
              <a:gd name="T76" fmla="*/ 210 w 809"/>
              <a:gd name="T77" fmla="*/ 45 h 96"/>
              <a:gd name="T78" fmla="*/ 210 w 809"/>
              <a:gd name="T79" fmla="*/ 65 h 96"/>
              <a:gd name="T80" fmla="*/ 226 w 809"/>
              <a:gd name="T81" fmla="*/ 31 h 96"/>
              <a:gd name="T82" fmla="*/ 165 w 809"/>
              <a:gd name="T83" fmla="*/ 96 h 96"/>
              <a:gd name="T84" fmla="*/ 148 w 809"/>
              <a:gd name="T85" fmla="*/ 64 h 96"/>
              <a:gd name="T86" fmla="*/ 167 w 809"/>
              <a:gd name="T87" fmla="*/ 30 h 96"/>
              <a:gd name="T88" fmla="*/ 108 w 809"/>
              <a:gd name="T89" fmla="*/ 32 h 96"/>
              <a:gd name="T90" fmla="*/ 110 w 809"/>
              <a:gd name="T91" fmla="*/ 17 h 96"/>
              <a:gd name="T92" fmla="*/ 116 w 809"/>
              <a:gd name="T93" fmla="*/ 3 h 96"/>
              <a:gd name="T94" fmla="*/ 80 w 809"/>
              <a:gd name="T95" fmla="*/ 38 h 96"/>
              <a:gd name="T96" fmla="*/ 42 w 809"/>
              <a:gd name="T97" fmla="*/ 95 h 96"/>
              <a:gd name="T98" fmla="*/ 14 w 809"/>
              <a:gd name="T99" fmla="*/ 95 h 96"/>
              <a:gd name="T100" fmla="*/ 47 w 809"/>
              <a:gd name="T101" fmla="*/ 7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09" h="96">
                <a:moveTo>
                  <a:pt x="795" y="58"/>
                </a:moveTo>
                <a:cubicBezTo>
                  <a:pt x="795" y="53"/>
                  <a:pt x="794" y="50"/>
                  <a:pt x="791" y="46"/>
                </a:cubicBezTo>
                <a:cubicBezTo>
                  <a:pt x="788" y="43"/>
                  <a:pt x="784" y="42"/>
                  <a:pt x="780" y="42"/>
                </a:cubicBezTo>
                <a:cubicBezTo>
                  <a:pt x="775" y="42"/>
                  <a:pt x="770" y="44"/>
                  <a:pt x="767" y="48"/>
                </a:cubicBezTo>
                <a:cubicBezTo>
                  <a:pt x="764" y="52"/>
                  <a:pt x="763" y="57"/>
                  <a:pt x="763" y="64"/>
                </a:cubicBezTo>
                <a:cubicBezTo>
                  <a:pt x="763" y="71"/>
                  <a:pt x="764" y="76"/>
                  <a:pt x="767" y="79"/>
                </a:cubicBezTo>
                <a:cubicBezTo>
                  <a:pt x="770" y="83"/>
                  <a:pt x="774" y="85"/>
                  <a:pt x="779" y="85"/>
                </a:cubicBezTo>
                <a:cubicBezTo>
                  <a:pt x="784" y="85"/>
                  <a:pt x="788" y="83"/>
                  <a:pt x="791" y="79"/>
                </a:cubicBezTo>
                <a:cubicBezTo>
                  <a:pt x="794" y="76"/>
                  <a:pt x="795" y="71"/>
                  <a:pt x="795" y="66"/>
                </a:cubicBezTo>
                <a:lnTo>
                  <a:pt x="795" y="58"/>
                </a:lnTo>
                <a:close/>
                <a:moveTo>
                  <a:pt x="809" y="2"/>
                </a:moveTo>
                <a:cubicBezTo>
                  <a:pt x="809" y="95"/>
                  <a:pt x="809" y="95"/>
                  <a:pt x="809" y="95"/>
                </a:cubicBezTo>
                <a:cubicBezTo>
                  <a:pt x="795" y="95"/>
                  <a:pt x="795" y="95"/>
                  <a:pt x="795" y="95"/>
                </a:cubicBezTo>
                <a:cubicBezTo>
                  <a:pt x="795" y="84"/>
                  <a:pt x="795" y="84"/>
                  <a:pt x="795" y="84"/>
                </a:cubicBezTo>
                <a:cubicBezTo>
                  <a:pt x="795" y="84"/>
                  <a:pt x="795" y="84"/>
                  <a:pt x="795" y="84"/>
                </a:cubicBezTo>
                <a:cubicBezTo>
                  <a:pt x="790" y="92"/>
                  <a:pt x="783" y="96"/>
                  <a:pt x="774" y="96"/>
                </a:cubicBezTo>
                <a:cubicBezTo>
                  <a:pt x="766" y="96"/>
                  <a:pt x="760" y="93"/>
                  <a:pt x="755" y="88"/>
                </a:cubicBezTo>
                <a:cubicBezTo>
                  <a:pt x="751" y="82"/>
                  <a:pt x="748" y="74"/>
                  <a:pt x="748" y="65"/>
                </a:cubicBezTo>
                <a:cubicBezTo>
                  <a:pt x="748" y="54"/>
                  <a:pt x="751" y="46"/>
                  <a:pt x="756" y="40"/>
                </a:cubicBezTo>
                <a:cubicBezTo>
                  <a:pt x="761" y="34"/>
                  <a:pt x="768" y="30"/>
                  <a:pt x="777" y="30"/>
                </a:cubicBezTo>
                <a:cubicBezTo>
                  <a:pt x="785" y="30"/>
                  <a:pt x="791" y="34"/>
                  <a:pt x="795" y="41"/>
                </a:cubicBezTo>
                <a:cubicBezTo>
                  <a:pt x="795" y="41"/>
                  <a:pt x="795" y="41"/>
                  <a:pt x="795" y="41"/>
                </a:cubicBezTo>
                <a:cubicBezTo>
                  <a:pt x="795" y="2"/>
                  <a:pt x="795" y="2"/>
                  <a:pt x="795" y="2"/>
                </a:cubicBezTo>
                <a:lnTo>
                  <a:pt x="809" y="2"/>
                </a:lnTo>
                <a:close/>
                <a:moveTo>
                  <a:pt x="723" y="95"/>
                </a:moveTo>
                <a:cubicBezTo>
                  <a:pt x="738" y="95"/>
                  <a:pt x="738" y="95"/>
                  <a:pt x="738" y="95"/>
                </a:cubicBezTo>
                <a:cubicBezTo>
                  <a:pt x="738" y="2"/>
                  <a:pt x="738" y="2"/>
                  <a:pt x="738" y="2"/>
                </a:cubicBezTo>
                <a:cubicBezTo>
                  <a:pt x="723" y="2"/>
                  <a:pt x="723" y="2"/>
                  <a:pt x="723" y="2"/>
                </a:cubicBezTo>
                <a:lnTo>
                  <a:pt x="723" y="95"/>
                </a:lnTo>
                <a:close/>
                <a:moveTo>
                  <a:pt x="701" y="3"/>
                </a:moveTo>
                <a:cubicBezTo>
                  <a:pt x="699" y="3"/>
                  <a:pt x="697" y="3"/>
                  <a:pt x="695" y="5"/>
                </a:cubicBezTo>
                <a:cubicBezTo>
                  <a:pt x="694" y="7"/>
                  <a:pt x="693" y="8"/>
                  <a:pt x="693" y="11"/>
                </a:cubicBezTo>
                <a:cubicBezTo>
                  <a:pt x="693" y="13"/>
                  <a:pt x="694" y="15"/>
                  <a:pt x="695" y="17"/>
                </a:cubicBezTo>
                <a:cubicBezTo>
                  <a:pt x="697" y="18"/>
                  <a:pt x="699" y="19"/>
                  <a:pt x="701" y="19"/>
                </a:cubicBezTo>
                <a:cubicBezTo>
                  <a:pt x="704" y="19"/>
                  <a:pt x="706" y="18"/>
                  <a:pt x="707" y="16"/>
                </a:cubicBezTo>
                <a:cubicBezTo>
                  <a:pt x="709" y="15"/>
                  <a:pt x="710" y="13"/>
                  <a:pt x="710" y="11"/>
                </a:cubicBezTo>
                <a:cubicBezTo>
                  <a:pt x="710" y="8"/>
                  <a:pt x="709" y="7"/>
                  <a:pt x="707" y="5"/>
                </a:cubicBezTo>
                <a:cubicBezTo>
                  <a:pt x="706" y="3"/>
                  <a:pt x="704" y="3"/>
                  <a:pt x="701" y="3"/>
                </a:cubicBezTo>
                <a:moveTo>
                  <a:pt x="694" y="95"/>
                </a:moveTo>
                <a:cubicBezTo>
                  <a:pt x="708" y="95"/>
                  <a:pt x="708" y="95"/>
                  <a:pt x="708" y="95"/>
                </a:cubicBezTo>
                <a:cubicBezTo>
                  <a:pt x="708" y="32"/>
                  <a:pt x="708" y="32"/>
                  <a:pt x="708" y="32"/>
                </a:cubicBezTo>
                <a:cubicBezTo>
                  <a:pt x="694" y="32"/>
                  <a:pt x="694" y="32"/>
                  <a:pt x="694" y="32"/>
                </a:cubicBezTo>
                <a:lnTo>
                  <a:pt x="694" y="95"/>
                </a:lnTo>
                <a:close/>
                <a:moveTo>
                  <a:pt x="665" y="68"/>
                </a:moveTo>
                <a:cubicBezTo>
                  <a:pt x="665" y="73"/>
                  <a:pt x="664" y="77"/>
                  <a:pt x="661" y="80"/>
                </a:cubicBezTo>
                <a:cubicBezTo>
                  <a:pt x="658" y="83"/>
                  <a:pt x="655" y="85"/>
                  <a:pt x="651" y="85"/>
                </a:cubicBezTo>
                <a:cubicBezTo>
                  <a:pt x="642" y="85"/>
                  <a:pt x="638" y="79"/>
                  <a:pt x="638" y="68"/>
                </a:cubicBezTo>
                <a:cubicBezTo>
                  <a:pt x="638" y="32"/>
                  <a:pt x="638" y="32"/>
                  <a:pt x="638" y="32"/>
                </a:cubicBezTo>
                <a:cubicBezTo>
                  <a:pt x="624" y="32"/>
                  <a:pt x="624" y="32"/>
                  <a:pt x="624" y="32"/>
                </a:cubicBezTo>
                <a:cubicBezTo>
                  <a:pt x="624" y="69"/>
                  <a:pt x="624" y="69"/>
                  <a:pt x="624" y="69"/>
                </a:cubicBezTo>
                <a:cubicBezTo>
                  <a:pt x="624" y="87"/>
                  <a:pt x="631" y="96"/>
                  <a:pt x="646" y="96"/>
                </a:cubicBezTo>
                <a:cubicBezTo>
                  <a:pt x="654" y="96"/>
                  <a:pt x="661" y="92"/>
                  <a:pt x="665" y="85"/>
                </a:cubicBezTo>
                <a:cubicBezTo>
                  <a:pt x="665" y="85"/>
                  <a:pt x="665" y="85"/>
                  <a:pt x="665" y="85"/>
                </a:cubicBezTo>
                <a:cubicBezTo>
                  <a:pt x="665" y="95"/>
                  <a:pt x="665" y="95"/>
                  <a:pt x="665" y="95"/>
                </a:cubicBezTo>
                <a:cubicBezTo>
                  <a:pt x="679" y="95"/>
                  <a:pt x="679" y="95"/>
                  <a:pt x="679" y="95"/>
                </a:cubicBezTo>
                <a:cubicBezTo>
                  <a:pt x="679" y="32"/>
                  <a:pt x="679" y="32"/>
                  <a:pt x="679" y="32"/>
                </a:cubicBezTo>
                <a:cubicBezTo>
                  <a:pt x="665" y="32"/>
                  <a:pt x="665" y="32"/>
                  <a:pt x="665" y="32"/>
                </a:cubicBezTo>
                <a:lnTo>
                  <a:pt x="665" y="68"/>
                </a:lnTo>
                <a:close/>
                <a:moveTo>
                  <a:pt x="598" y="69"/>
                </a:moveTo>
                <a:cubicBezTo>
                  <a:pt x="598" y="60"/>
                  <a:pt x="592" y="55"/>
                  <a:pt x="579" y="55"/>
                </a:cubicBezTo>
                <a:cubicBezTo>
                  <a:pt x="569" y="55"/>
                  <a:pt x="569" y="55"/>
                  <a:pt x="569" y="55"/>
                </a:cubicBezTo>
                <a:cubicBezTo>
                  <a:pt x="569" y="83"/>
                  <a:pt x="569" y="83"/>
                  <a:pt x="569" y="83"/>
                </a:cubicBezTo>
                <a:cubicBezTo>
                  <a:pt x="581" y="83"/>
                  <a:pt x="581" y="83"/>
                  <a:pt x="581" y="83"/>
                </a:cubicBezTo>
                <a:cubicBezTo>
                  <a:pt x="587" y="83"/>
                  <a:pt x="591" y="82"/>
                  <a:pt x="594" y="79"/>
                </a:cubicBezTo>
                <a:cubicBezTo>
                  <a:pt x="597" y="77"/>
                  <a:pt x="598" y="73"/>
                  <a:pt x="598" y="69"/>
                </a:cubicBezTo>
                <a:moveTo>
                  <a:pt x="569" y="44"/>
                </a:moveTo>
                <a:cubicBezTo>
                  <a:pt x="578" y="44"/>
                  <a:pt x="578" y="44"/>
                  <a:pt x="578" y="44"/>
                </a:cubicBezTo>
                <a:cubicBezTo>
                  <a:pt x="583" y="44"/>
                  <a:pt x="587" y="42"/>
                  <a:pt x="590" y="40"/>
                </a:cubicBezTo>
                <a:cubicBezTo>
                  <a:pt x="593" y="38"/>
                  <a:pt x="594" y="34"/>
                  <a:pt x="594" y="30"/>
                </a:cubicBezTo>
                <a:cubicBezTo>
                  <a:pt x="594" y="22"/>
                  <a:pt x="589" y="19"/>
                  <a:pt x="579" y="19"/>
                </a:cubicBezTo>
                <a:cubicBezTo>
                  <a:pt x="569" y="19"/>
                  <a:pt x="569" y="19"/>
                  <a:pt x="569" y="19"/>
                </a:cubicBezTo>
                <a:lnTo>
                  <a:pt x="569" y="44"/>
                </a:lnTo>
                <a:close/>
                <a:moveTo>
                  <a:pt x="608" y="55"/>
                </a:moveTo>
                <a:cubicBezTo>
                  <a:pt x="612" y="58"/>
                  <a:pt x="614" y="63"/>
                  <a:pt x="614" y="69"/>
                </a:cubicBezTo>
                <a:cubicBezTo>
                  <a:pt x="614" y="77"/>
                  <a:pt x="611" y="83"/>
                  <a:pt x="605" y="88"/>
                </a:cubicBezTo>
                <a:cubicBezTo>
                  <a:pt x="599" y="92"/>
                  <a:pt x="591" y="95"/>
                  <a:pt x="582" y="95"/>
                </a:cubicBezTo>
                <a:cubicBezTo>
                  <a:pt x="554" y="95"/>
                  <a:pt x="554" y="95"/>
                  <a:pt x="554" y="95"/>
                </a:cubicBezTo>
                <a:cubicBezTo>
                  <a:pt x="554" y="7"/>
                  <a:pt x="554" y="7"/>
                  <a:pt x="554" y="7"/>
                </a:cubicBezTo>
                <a:cubicBezTo>
                  <a:pt x="582" y="7"/>
                  <a:pt x="582" y="7"/>
                  <a:pt x="582" y="7"/>
                </a:cubicBezTo>
                <a:cubicBezTo>
                  <a:pt x="591" y="7"/>
                  <a:pt x="597" y="9"/>
                  <a:pt x="602" y="12"/>
                </a:cubicBezTo>
                <a:cubicBezTo>
                  <a:pt x="607" y="16"/>
                  <a:pt x="610" y="21"/>
                  <a:pt x="610" y="27"/>
                </a:cubicBezTo>
                <a:cubicBezTo>
                  <a:pt x="610" y="32"/>
                  <a:pt x="608" y="36"/>
                  <a:pt x="605" y="40"/>
                </a:cubicBezTo>
                <a:cubicBezTo>
                  <a:pt x="603" y="44"/>
                  <a:pt x="599" y="46"/>
                  <a:pt x="594" y="48"/>
                </a:cubicBezTo>
                <a:cubicBezTo>
                  <a:pt x="594" y="48"/>
                  <a:pt x="594" y="48"/>
                  <a:pt x="594" y="48"/>
                </a:cubicBezTo>
                <a:cubicBezTo>
                  <a:pt x="600" y="49"/>
                  <a:pt x="605" y="51"/>
                  <a:pt x="608" y="55"/>
                </a:cubicBezTo>
                <a:moveTo>
                  <a:pt x="496" y="13"/>
                </a:moveTo>
                <a:cubicBezTo>
                  <a:pt x="482" y="17"/>
                  <a:pt x="482" y="17"/>
                  <a:pt x="482" y="17"/>
                </a:cubicBezTo>
                <a:cubicBezTo>
                  <a:pt x="482" y="32"/>
                  <a:pt x="482" y="32"/>
                  <a:pt x="482" y="32"/>
                </a:cubicBezTo>
                <a:cubicBezTo>
                  <a:pt x="471" y="32"/>
                  <a:pt x="471" y="32"/>
                  <a:pt x="471" y="32"/>
                </a:cubicBezTo>
                <a:cubicBezTo>
                  <a:pt x="471" y="32"/>
                  <a:pt x="471" y="32"/>
                  <a:pt x="471" y="32"/>
                </a:cubicBezTo>
                <a:cubicBezTo>
                  <a:pt x="457" y="32"/>
                  <a:pt x="457" y="32"/>
                  <a:pt x="457" y="32"/>
                </a:cubicBezTo>
                <a:cubicBezTo>
                  <a:pt x="457" y="23"/>
                  <a:pt x="457" y="23"/>
                  <a:pt x="457" y="23"/>
                </a:cubicBezTo>
                <a:cubicBezTo>
                  <a:pt x="457" y="16"/>
                  <a:pt x="460" y="12"/>
                  <a:pt x="467" y="12"/>
                </a:cubicBezTo>
                <a:cubicBezTo>
                  <a:pt x="470" y="12"/>
                  <a:pt x="472" y="12"/>
                  <a:pt x="474" y="13"/>
                </a:cubicBezTo>
                <a:cubicBezTo>
                  <a:pt x="474" y="2"/>
                  <a:pt x="474" y="2"/>
                  <a:pt x="474" y="2"/>
                </a:cubicBezTo>
                <a:cubicBezTo>
                  <a:pt x="472" y="1"/>
                  <a:pt x="469" y="0"/>
                  <a:pt x="465" y="0"/>
                </a:cubicBezTo>
                <a:cubicBezTo>
                  <a:pt x="459" y="0"/>
                  <a:pt x="454" y="2"/>
                  <a:pt x="449" y="6"/>
                </a:cubicBezTo>
                <a:cubicBezTo>
                  <a:pt x="445" y="10"/>
                  <a:pt x="443" y="15"/>
                  <a:pt x="443" y="22"/>
                </a:cubicBezTo>
                <a:cubicBezTo>
                  <a:pt x="443" y="32"/>
                  <a:pt x="443" y="32"/>
                  <a:pt x="443" y="32"/>
                </a:cubicBezTo>
                <a:cubicBezTo>
                  <a:pt x="432" y="32"/>
                  <a:pt x="432" y="32"/>
                  <a:pt x="432" y="32"/>
                </a:cubicBezTo>
                <a:cubicBezTo>
                  <a:pt x="432" y="43"/>
                  <a:pt x="432" y="43"/>
                  <a:pt x="432" y="43"/>
                </a:cubicBezTo>
                <a:cubicBezTo>
                  <a:pt x="443" y="43"/>
                  <a:pt x="443" y="43"/>
                  <a:pt x="443" y="43"/>
                </a:cubicBezTo>
                <a:cubicBezTo>
                  <a:pt x="443" y="95"/>
                  <a:pt x="443" y="95"/>
                  <a:pt x="443" y="95"/>
                </a:cubicBezTo>
                <a:cubicBezTo>
                  <a:pt x="457" y="95"/>
                  <a:pt x="457" y="95"/>
                  <a:pt x="457" y="95"/>
                </a:cubicBezTo>
                <a:cubicBezTo>
                  <a:pt x="457" y="43"/>
                  <a:pt x="457" y="43"/>
                  <a:pt x="457" y="43"/>
                </a:cubicBezTo>
                <a:cubicBezTo>
                  <a:pt x="471" y="43"/>
                  <a:pt x="471" y="43"/>
                  <a:pt x="471" y="43"/>
                </a:cubicBezTo>
                <a:cubicBezTo>
                  <a:pt x="471" y="43"/>
                  <a:pt x="471" y="43"/>
                  <a:pt x="471" y="43"/>
                </a:cubicBezTo>
                <a:cubicBezTo>
                  <a:pt x="482" y="43"/>
                  <a:pt x="482" y="43"/>
                  <a:pt x="482" y="43"/>
                </a:cubicBezTo>
                <a:cubicBezTo>
                  <a:pt x="482" y="79"/>
                  <a:pt x="482" y="79"/>
                  <a:pt x="482" y="79"/>
                </a:cubicBezTo>
                <a:cubicBezTo>
                  <a:pt x="482" y="90"/>
                  <a:pt x="488" y="96"/>
                  <a:pt x="500" y="96"/>
                </a:cubicBezTo>
                <a:cubicBezTo>
                  <a:pt x="504" y="96"/>
                  <a:pt x="508" y="95"/>
                  <a:pt x="511" y="94"/>
                </a:cubicBezTo>
                <a:cubicBezTo>
                  <a:pt x="511" y="83"/>
                  <a:pt x="511" y="83"/>
                  <a:pt x="511" y="83"/>
                </a:cubicBezTo>
                <a:cubicBezTo>
                  <a:pt x="509" y="84"/>
                  <a:pt x="507" y="85"/>
                  <a:pt x="505" y="85"/>
                </a:cubicBezTo>
                <a:cubicBezTo>
                  <a:pt x="501" y="85"/>
                  <a:pt x="499" y="84"/>
                  <a:pt x="498" y="82"/>
                </a:cubicBezTo>
                <a:cubicBezTo>
                  <a:pt x="496" y="81"/>
                  <a:pt x="496" y="78"/>
                  <a:pt x="496" y="74"/>
                </a:cubicBezTo>
                <a:cubicBezTo>
                  <a:pt x="496" y="43"/>
                  <a:pt x="496" y="43"/>
                  <a:pt x="496" y="43"/>
                </a:cubicBezTo>
                <a:cubicBezTo>
                  <a:pt x="511" y="43"/>
                  <a:pt x="511" y="43"/>
                  <a:pt x="511" y="43"/>
                </a:cubicBezTo>
                <a:cubicBezTo>
                  <a:pt x="511" y="32"/>
                  <a:pt x="511" y="32"/>
                  <a:pt x="511" y="32"/>
                </a:cubicBezTo>
                <a:cubicBezTo>
                  <a:pt x="496" y="32"/>
                  <a:pt x="496" y="32"/>
                  <a:pt x="496" y="32"/>
                </a:cubicBezTo>
                <a:lnTo>
                  <a:pt x="496" y="13"/>
                </a:lnTo>
                <a:close/>
                <a:moveTo>
                  <a:pt x="413" y="63"/>
                </a:moveTo>
                <a:cubicBezTo>
                  <a:pt x="413" y="56"/>
                  <a:pt x="412" y="51"/>
                  <a:pt x="409" y="47"/>
                </a:cubicBezTo>
                <a:cubicBezTo>
                  <a:pt x="406" y="44"/>
                  <a:pt x="401" y="42"/>
                  <a:pt x="396" y="42"/>
                </a:cubicBezTo>
                <a:cubicBezTo>
                  <a:pt x="390" y="42"/>
                  <a:pt x="386" y="44"/>
                  <a:pt x="382" y="48"/>
                </a:cubicBezTo>
                <a:cubicBezTo>
                  <a:pt x="379" y="51"/>
                  <a:pt x="378" y="57"/>
                  <a:pt x="378" y="64"/>
                </a:cubicBezTo>
                <a:cubicBezTo>
                  <a:pt x="378" y="70"/>
                  <a:pt x="379" y="75"/>
                  <a:pt x="383" y="79"/>
                </a:cubicBezTo>
                <a:cubicBezTo>
                  <a:pt x="386" y="83"/>
                  <a:pt x="390" y="85"/>
                  <a:pt x="396" y="85"/>
                </a:cubicBezTo>
                <a:cubicBezTo>
                  <a:pt x="401" y="85"/>
                  <a:pt x="406" y="83"/>
                  <a:pt x="409" y="79"/>
                </a:cubicBezTo>
                <a:cubicBezTo>
                  <a:pt x="412" y="76"/>
                  <a:pt x="413" y="70"/>
                  <a:pt x="413" y="63"/>
                </a:cubicBezTo>
                <a:moveTo>
                  <a:pt x="419" y="39"/>
                </a:moveTo>
                <a:cubicBezTo>
                  <a:pt x="425" y="45"/>
                  <a:pt x="428" y="53"/>
                  <a:pt x="428" y="63"/>
                </a:cubicBezTo>
                <a:cubicBezTo>
                  <a:pt x="428" y="73"/>
                  <a:pt x="425" y="81"/>
                  <a:pt x="419" y="87"/>
                </a:cubicBezTo>
                <a:cubicBezTo>
                  <a:pt x="413" y="93"/>
                  <a:pt x="405" y="96"/>
                  <a:pt x="395" y="96"/>
                </a:cubicBezTo>
                <a:cubicBezTo>
                  <a:pt x="385" y="96"/>
                  <a:pt x="378" y="93"/>
                  <a:pt x="372" y="87"/>
                </a:cubicBezTo>
                <a:cubicBezTo>
                  <a:pt x="366" y="81"/>
                  <a:pt x="363" y="74"/>
                  <a:pt x="363" y="64"/>
                </a:cubicBezTo>
                <a:cubicBezTo>
                  <a:pt x="363" y="53"/>
                  <a:pt x="366" y="45"/>
                  <a:pt x="372" y="39"/>
                </a:cubicBezTo>
                <a:cubicBezTo>
                  <a:pt x="378" y="33"/>
                  <a:pt x="386" y="30"/>
                  <a:pt x="396" y="30"/>
                </a:cubicBezTo>
                <a:cubicBezTo>
                  <a:pt x="406" y="30"/>
                  <a:pt x="414" y="33"/>
                  <a:pt x="419" y="39"/>
                </a:cubicBezTo>
                <a:moveTo>
                  <a:pt x="350" y="66"/>
                </a:moveTo>
                <a:cubicBezTo>
                  <a:pt x="349" y="64"/>
                  <a:pt x="347" y="63"/>
                  <a:pt x="345" y="62"/>
                </a:cubicBezTo>
                <a:cubicBezTo>
                  <a:pt x="343" y="60"/>
                  <a:pt x="340" y="59"/>
                  <a:pt x="337" y="58"/>
                </a:cubicBezTo>
                <a:cubicBezTo>
                  <a:pt x="335" y="58"/>
                  <a:pt x="334" y="57"/>
                  <a:pt x="332" y="56"/>
                </a:cubicBezTo>
                <a:cubicBezTo>
                  <a:pt x="330" y="56"/>
                  <a:pt x="329" y="55"/>
                  <a:pt x="328" y="54"/>
                </a:cubicBezTo>
                <a:cubicBezTo>
                  <a:pt x="327" y="54"/>
                  <a:pt x="326" y="53"/>
                  <a:pt x="325" y="52"/>
                </a:cubicBezTo>
                <a:cubicBezTo>
                  <a:pt x="325" y="51"/>
                  <a:pt x="325" y="50"/>
                  <a:pt x="325" y="48"/>
                </a:cubicBezTo>
                <a:cubicBezTo>
                  <a:pt x="325" y="47"/>
                  <a:pt x="325" y="46"/>
                  <a:pt x="325" y="45"/>
                </a:cubicBezTo>
                <a:cubicBezTo>
                  <a:pt x="326" y="45"/>
                  <a:pt x="327" y="44"/>
                  <a:pt x="328" y="43"/>
                </a:cubicBezTo>
                <a:cubicBezTo>
                  <a:pt x="329" y="42"/>
                  <a:pt x="330" y="42"/>
                  <a:pt x="332" y="42"/>
                </a:cubicBezTo>
                <a:cubicBezTo>
                  <a:pt x="333" y="41"/>
                  <a:pt x="335" y="41"/>
                  <a:pt x="336" y="41"/>
                </a:cubicBezTo>
                <a:cubicBezTo>
                  <a:pt x="342" y="41"/>
                  <a:pt x="347" y="43"/>
                  <a:pt x="352" y="46"/>
                </a:cubicBezTo>
                <a:cubicBezTo>
                  <a:pt x="352" y="33"/>
                  <a:pt x="352" y="33"/>
                  <a:pt x="352" y="33"/>
                </a:cubicBezTo>
                <a:cubicBezTo>
                  <a:pt x="347" y="31"/>
                  <a:pt x="342" y="30"/>
                  <a:pt x="336" y="30"/>
                </a:cubicBezTo>
                <a:cubicBezTo>
                  <a:pt x="333" y="30"/>
                  <a:pt x="330" y="31"/>
                  <a:pt x="327" y="32"/>
                </a:cubicBezTo>
                <a:cubicBezTo>
                  <a:pt x="323" y="32"/>
                  <a:pt x="321" y="34"/>
                  <a:pt x="318" y="35"/>
                </a:cubicBezTo>
                <a:cubicBezTo>
                  <a:pt x="316" y="37"/>
                  <a:pt x="314" y="39"/>
                  <a:pt x="313" y="41"/>
                </a:cubicBezTo>
                <a:cubicBezTo>
                  <a:pt x="311" y="43"/>
                  <a:pt x="310" y="46"/>
                  <a:pt x="310" y="49"/>
                </a:cubicBezTo>
                <a:cubicBezTo>
                  <a:pt x="310" y="51"/>
                  <a:pt x="311" y="54"/>
                  <a:pt x="311" y="55"/>
                </a:cubicBezTo>
                <a:cubicBezTo>
                  <a:pt x="312" y="57"/>
                  <a:pt x="313" y="59"/>
                  <a:pt x="315" y="60"/>
                </a:cubicBezTo>
                <a:cubicBezTo>
                  <a:pt x="316" y="62"/>
                  <a:pt x="318" y="63"/>
                  <a:pt x="320" y="64"/>
                </a:cubicBezTo>
                <a:cubicBezTo>
                  <a:pt x="322" y="65"/>
                  <a:pt x="324" y="66"/>
                  <a:pt x="327" y="67"/>
                </a:cubicBezTo>
                <a:cubicBezTo>
                  <a:pt x="329" y="68"/>
                  <a:pt x="331" y="69"/>
                  <a:pt x="332" y="70"/>
                </a:cubicBezTo>
                <a:cubicBezTo>
                  <a:pt x="334" y="70"/>
                  <a:pt x="335" y="71"/>
                  <a:pt x="337" y="72"/>
                </a:cubicBezTo>
                <a:cubicBezTo>
                  <a:pt x="338" y="72"/>
                  <a:pt x="339" y="73"/>
                  <a:pt x="340" y="74"/>
                </a:cubicBezTo>
                <a:cubicBezTo>
                  <a:pt x="340" y="75"/>
                  <a:pt x="341" y="77"/>
                  <a:pt x="341" y="78"/>
                </a:cubicBezTo>
                <a:cubicBezTo>
                  <a:pt x="341" y="83"/>
                  <a:pt x="336" y="86"/>
                  <a:pt x="328" y="86"/>
                </a:cubicBezTo>
                <a:cubicBezTo>
                  <a:pt x="322" y="86"/>
                  <a:pt x="316" y="84"/>
                  <a:pt x="310" y="79"/>
                </a:cubicBezTo>
                <a:cubicBezTo>
                  <a:pt x="310" y="93"/>
                  <a:pt x="310" y="93"/>
                  <a:pt x="310" y="93"/>
                </a:cubicBezTo>
                <a:cubicBezTo>
                  <a:pt x="315" y="95"/>
                  <a:pt x="321" y="96"/>
                  <a:pt x="328" y="96"/>
                </a:cubicBezTo>
                <a:cubicBezTo>
                  <a:pt x="332" y="96"/>
                  <a:pt x="335" y="96"/>
                  <a:pt x="338" y="95"/>
                </a:cubicBezTo>
                <a:cubicBezTo>
                  <a:pt x="342" y="94"/>
                  <a:pt x="344" y="93"/>
                  <a:pt x="347" y="91"/>
                </a:cubicBezTo>
                <a:cubicBezTo>
                  <a:pt x="349" y="90"/>
                  <a:pt x="351" y="88"/>
                  <a:pt x="353" y="86"/>
                </a:cubicBezTo>
                <a:cubicBezTo>
                  <a:pt x="354" y="83"/>
                  <a:pt x="355" y="80"/>
                  <a:pt x="355" y="77"/>
                </a:cubicBezTo>
                <a:cubicBezTo>
                  <a:pt x="355" y="75"/>
                  <a:pt x="354" y="72"/>
                  <a:pt x="354" y="71"/>
                </a:cubicBezTo>
                <a:cubicBezTo>
                  <a:pt x="353" y="69"/>
                  <a:pt x="352" y="67"/>
                  <a:pt x="350" y="66"/>
                </a:cubicBezTo>
                <a:moveTo>
                  <a:pt x="286" y="63"/>
                </a:moveTo>
                <a:cubicBezTo>
                  <a:pt x="286" y="56"/>
                  <a:pt x="285" y="51"/>
                  <a:pt x="282" y="47"/>
                </a:cubicBezTo>
                <a:cubicBezTo>
                  <a:pt x="279" y="44"/>
                  <a:pt x="275" y="42"/>
                  <a:pt x="269" y="42"/>
                </a:cubicBezTo>
                <a:cubicBezTo>
                  <a:pt x="263" y="42"/>
                  <a:pt x="259" y="44"/>
                  <a:pt x="256" y="48"/>
                </a:cubicBezTo>
                <a:cubicBezTo>
                  <a:pt x="253" y="51"/>
                  <a:pt x="251" y="57"/>
                  <a:pt x="251" y="64"/>
                </a:cubicBezTo>
                <a:cubicBezTo>
                  <a:pt x="251" y="70"/>
                  <a:pt x="253" y="75"/>
                  <a:pt x="256" y="79"/>
                </a:cubicBezTo>
                <a:cubicBezTo>
                  <a:pt x="259" y="83"/>
                  <a:pt x="264" y="85"/>
                  <a:pt x="269" y="85"/>
                </a:cubicBezTo>
                <a:cubicBezTo>
                  <a:pt x="275" y="85"/>
                  <a:pt x="279" y="83"/>
                  <a:pt x="282" y="79"/>
                </a:cubicBezTo>
                <a:cubicBezTo>
                  <a:pt x="285" y="76"/>
                  <a:pt x="286" y="70"/>
                  <a:pt x="286" y="63"/>
                </a:cubicBezTo>
                <a:moveTo>
                  <a:pt x="293" y="39"/>
                </a:moveTo>
                <a:cubicBezTo>
                  <a:pt x="298" y="45"/>
                  <a:pt x="301" y="53"/>
                  <a:pt x="301" y="63"/>
                </a:cubicBezTo>
                <a:cubicBezTo>
                  <a:pt x="301" y="73"/>
                  <a:pt x="298" y="81"/>
                  <a:pt x="292" y="87"/>
                </a:cubicBezTo>
                <a:cubicBezTo>
                  <a:pt x="286" y="93"/>
                  <a:pt x="278" y="96"/>
                  <a:pt x="268" y="96"/>
                </a:cubicBezTo>
                <a:cubicBezTo>
                  <a:pt x="259" y="96"/>
                  <a:pt x="251" y="93"/>
                  <a:pt x="245" y="87"/>
                </a:cubicBezTo>
                <a:cubicBezTo>
                  <a:pt x="239" y="81"/>
                  <a:pt x="237" y="74"/>
                  <a:pt x="237" y="64"/>
                </a:cubicBezTo>
                <a:cubicBezTo>
                  <a:pt x="237" y="53"/>
                  <a:pt x="240" y="45"/>
                  <a:pt x="246" y="39"/>
                </a:cubicBezTo>
                <a:cubicBezTo>
                  <a:pt x="252" y="33"/>
                  <a:pt x="260" y="30"/>
                  <a:pt x="270" y="30"/>
                </a:cubicBezTo>
                <a:cubicBezTo>
                  <a:pt x="280" y="30"/>
                  <a:pt x="287" y="33"/>
                  <a:pt x="293" y="39"/>
                </a:cubicBezTo>
                <a:moveTo>
                  <a:pt x="216" y="35"/>
                </a:moveTo>
                <a:cubicBezTo>
                  <a:pt x="213" y="37"/>
                  <a:pt x="211" y="40"/>
                  <a:pt x="210" y="45"/>
                </a:cubicBezTo>
                <a:cubicBezTo>
                  <a:pt x="210" y="45"/>
                  <a:pt x="210" y="45"/>
                  <a:pt x="210" y="45"/>
                </a:cubicBezTo>
                <a:cubicBezTo>
                  <a:pt x="210" y="32"/>
                  <a:pt x="210" y="32"/>
                  <a:pt x="210" y="32"/>
                </a:cubicBezTo>
                <a:cubicBezTo>
                  <a:pt x="195" y="32"/>
                  <a:pt x="195" y="32"/>
                  <a:pt x="195" y="32"/>
                </a:cubicBezTo>
                <a:cubicBezTo>
                  <a:pt x="195" y="95"/>
                  <a:pt x="195" y="95"/>
                  <a:pt x="195" y="95"/>
                </a:cubicBezTo>
                <a:cubicBezTo>
                  <a:pt x="210" y="95"/>
                  <a:pt x="210" y="95"/>
                  <a:pt x="210" y="95"/>
                </a:cubicBezTo>
                <a:cubicBezTo>
                  <a:pt x="210" y="65"/>
                  <a:pt x="210" y="65"/>
                  <a:pt x="210" y="65"/>
                </a:cubicBezTo>
                <a:cubicBezTo>
                  <a:pt x="210" y="58"/>
                  <a:pt x="211" y="53"/>
                  <a:pt x="214" y="49"/>
                </a:cubicBezTo>
                <a:cubicBezTo>
                  <a:pt x="217" y="45"/>
                  <a:pt x="220" y="43"/>
                  <a:pt x="224" y="43"/>
                </a:cubicBezTo>
                <a:cubicBezTo>
                  <a:pt x="227" y="43"/>
                  <a:pt x="230" y="44"/>
                  <a:pt x="232" y="45"/>
                </a:cubicBezTo>
                <a:cubicBezTo>
                  <a:pt x="232" y="32"/>
                  <a:pt x="232" y="32"/>
                  <a:pt x="232" y="32"/>
                </a:cubicBezTo>
                <a:cubicBezTo>
                  <a:pt x="230" y="31"/>
                  <a:pt x="228" y="31"/>
                  <a:pt x="226" y="31"/>
                </a:cubicBezTo>
                <a:cubicBezTo>
                  <a:pt x="222" y="31"/>
                  <a:pt x="219" y="32"/>
                  <a:pt x="216" y="35"/>
                </a:cubicBezTo>
                <a:moveTo>
                  <a:pt x="143" y="40"/>
                </a:moveTo>
                <a:cubicBezTo>
                  <a:pt x="137" y="46"/>
                  <a:pt x="133" y="54"/>
                  <a:pt x="133" y="65"/>
                </a:cubicBezTo>
                <a:cubicBezTo>
                  <a:pt x="133" y="74"/>
                  <a:pt x="136" y="82"/>
                  <a:pt x="142" y="87"/>
                </a:cubicBezTo>
                <a:cubicBezTo>
                  <a:pt x="148" y="93"/>
                  <a:pt x="155" y="96"/>
                  <a:pt x="165" y="96"/>
                </a:cubicBezTo>
                <a:cubicBezTo>
                  <a:pt x="171" y="96"/>
                  <a:pt x="177" y="95"/>
                  <a:pt x="182" y="92"/>
                </a:cubicBezTo>
                <a:cubicBezTo>
                  <a:pt x="182" y="79"/>
                  <a:pt x="182" y="79"/>
                  <a:pt x="182" y="79"/>
                </a:cubicBezTo>
                <a:cubicBezTo>
                  <a:pt x="178" y="83"/>
                  <a:pt x="173" y="85"/>
                  <a:pt x="168" y="85"/>
                </a:cubicBezTo>
                <a:cubicBezTo>
                  <a:pt x="162" y="85"/>
                  <a:pt x="157" y="83"/>
                  <a:pt x="153" y="79"/>
                </a:cubicBezTo>
                <a:cubicBezTo>
                  <a:pt x="150" y="75"/>
                  <a:pt x="148" y="70"/>
                  <a:pt x="148" y="64"/>
                </a:cubicBezTo>
                <a:cubicBezTo>
                  <a:pt x="148" y="57"/>
                  <a:pt x="150" y="52"/>
                  <a:pt x="154" y="48"/>
                </a:cubicBezTo>
                <a:cubicBezTo>
                  <a:pt x="158" y="44"/>
                  <a:pt x="162" y="42"/>
                  <a:pt x="168" y="42"/>
                </a:cubicBezTo>
                <a:cubicBezTo>
                  <a:pt x="173" y="42"/>
                  <a:pt x="178" y="43"/>
                  <a:pt x="182" y="47"/>
                </a:cubicBezTo>
                <a:cubicBezTo>
                  <a:pt x="182" y="33"/>
                  <a:pt x="182" y="33"/>
                  <a:pt x="182" y="33"/>
                </a:cubicBezTo>
                <a:cubicBezTo>
                  <a:pt x="178" y="31"/>
                  <a:pt x="173" y="30"/>
                  <a:pt x="167" y="30"/>
                </a:cubicBezTo>
                <a:cubicBezTo>
                  <a:pt x="157" y="30"/>
                  <a:pt x="149" y="34"/>
                  <a:pt x="143" y="40"/>
                </a:cubicBezTo>
                <a:moveTo>
                  <a:pt x="108" y="95"/>
                </a:moveTo>
                <a:cubicBezTo>
                  <a:pt x="123" y="95"/>
                  <a:pt x="123" y="95"/>
                  <a:pt x="123" y="95"/>
                </a:cubicBezTo>
                <a:cubicBezTo>
                  <a:pt x="123" y="32"/>
                  <a:pt x="123" y="32"/>
                  <a:pt x="123" y="32"/>
                </a:cubicBezTo>
                <a:cubicBezTo>
                  <a:pt x="108" y="32"/>
                  <a:pt x="108" y="32"/>
                  <a:pt x="108" y="32"/>
                </a:cubicBezTo>
                <a:lnTo>
                  <a:pt x="108" y="95"/>
                </a:lnTo>
                <a:close/>
                <a:moveTo>
                  <a:pt x="116" y="3"/>
                </a:moveTo>
                <a:cubicBezTo>
                  <a:pt x="113" y="3"/>
                  <a:pt x="111" y="3"/>
                  <a:pt x="110" y="5"/>
                </a:cubicBezTo>
                <a:cubicBezTo>
                  <a:pt x="108" y="7"/>
                  <a:pt x="107" y="8"/>
                  <a:pt x="107" y="11"/>
                </a:cubicBezTo>
                <a:cubicBezTo>
                  <a:pt x="107" y="13"/>
                  <a:pt x="108" y="15"/>
                  <a:pt x="110" y="17"/>
                </a:cubicBezTo>
                <a:cubicBezTo>
                  <a:pt x="111" y="18"/>
                  <a:pt x="113" y="19"/>
                  <a:pt x="116" y="19"/>
                </a:cubicBezTo>
                <a:cubicBezTo>
                  <a:pt x="118" y="19"/>
                  <a:pt x="120" y="18"/>
                  <a:pt x="122" y="16"/>
                </a:cubicBezTo>
                <a:cubicBezTo>
                  <a:pt x="123" y="15"/>
                  <a:pt x="124" y="13"/>
                  <a:pt x="124" y="11"/>
                </a:cubicBezTo>
                <a:cubicBezTo>
                  <a:pt x="124" y="8"/>
                  <a:pt x="123" y="7"/>
                  <a:pt x="122" y="5"/>
                </a:cubicBezTo>
                <a:cubicBezTo>
                  <a:pt x="120" y="3"/>
                  <a:pt x="118" y="3"/>
                  <a:pt x="116" y="3"/>
                </a:cubicBezTo>
                <a:moveTo>
                  <a:pt x="75" y="7"/>
                </a:moveTo>
                <a:cubicBezTo>
                  <a:pt x="95" y="7"/>
                  <a:pt x="95" y="7"/>
                  <a:pt x="95" y="7"/>
                </a:cubicBezTo>
                <a:cubicBezTo>
                  <a:pt x="95" y="95"/>
                  <a:pt x="95" y="95"/>
                  <a:pt x="95" y="95"/>
                </a:cubicBezTo>
                <a:cubicBezTo>
                  <a:pt x="80" y="95"/>
                  <a:pt x="80" y="95"/>
                  <a:pt x="80" y="95"/>
                </a:cubicBezTo>
                <a:cubicBezTo>
                  <a:pt x="80" y="38"/>
                  <a:pt x="80" y="38"/>
                  <a:pt x="80" y="38"/>
                </a:cubicBezTo>
                <a:cubicBezTo>
                  <a:pt x="80" y="33"/>
                  <a:pt x="80" y="27"/>
                  <a:pt x="81" y="21"/>
                </a:cubicBezTo>
                <a:cubicBezTo>
                  <a:pt x="81" y="21"/>
                  <a:pt x="81" y="21"/>
                  <a:pt x="81" y="21"/>
                </a:cubicBezTo>
                <a:cubicBezTo>
                  <a:pt x="80" y="25"/>
                  <a:pt x="79" y="27"/>
                  <a:pt x="78" y="29"/>
                </a:cubicBezTo>
                <a:cubicBezTo>
                  <a:pt x="52" y="95"/>
                  <a:pt x="52" y="95"/>
                  <a:pt x="52" y="95"/>
                </a:cubicBezTo>
                <a:cubicBezTo>
                  <a:pt x="42" y="95"/>
                  <a:pt x="42" y="95"/>
                  <a:pt x="42" y="95"/>
                </a:cubicBezTo>
                <a:cubicBezTo>
                  <a:pt x="16" y="29"/>
                  <a:pt x="16" y="29"/>
                  <a:pt x="16" y="29"/>
                </a:cubicBezTo>
                <a:cubicBezTo>
                  <a:pt x="15" y="28"/>
                  <a:pt x="14" y="25"/>
                  <a:pt x="14" y="21"/>
                </a:cubicBezTo>
                <a:cubicBezTo>
                  <a:pt x="13" y="21"/>
                  <a:pt x="13" y="21"/>
                  <a:pt x="13" y="21"/>
                </a:cubicBezTo>
                <a:cubicBezTo>
                  <a:pt x="14" y="24"/>
                  <a:pt x="14" y="30"/>
                  <a:pt x="14" y="38"/>
                </a:cubicBezTo>
                <a:cubicBezTo>
                  <a:pt x="14" y="95"/>
                  <a:pt x="14" y="95"/>
                  <a:pt x="14" y="95"/>
                </a:cubicBezTo>
                <a:cubicBezTo>
                  <a:pt x="0" y="95"/>
                  <a:pt x="0" y="95"/>
                  <a:pt x="0" y="95"/>
                </a:cubicBezTo>
                <a:cubicBezTo>
                  <a:pt x="0" y="7"/>
                  <a:pt x="0" y="7"/>
                  <a:pt x="0" y="7"/>
                </a:cubicBezTo>
                <a:cubicBezTo>
                  <a:pt x="21" y="7"/>
                  <a:pt x="21" y="7"/>
                  <a:pt x="21" y="7"/>
                </a:cubicBezTo>
                <a:cubicBezTo>
                  <a:pt x="44" y="65"/>
                  <a:pt x="44" y="65"/>
                  <a:pt x="44" y="65"/>
                </a:cubicBezTo>
                <a:cubicBezTo>
                  <a:pt x="46" y="70"/>
                  <a:pt x="47" y="73"/>
                  <a:pt x="47" y="75"/>
                </a:cubicBezTo>
                <a:cubicBezTo>
                  <a:pt x="48" y="75"/>
                  <a:pt x="48" y="75"/>
                  <a:pt x="48" y="75"/>
                </a:cubicBezTo>
                <a:cubicBezTo>
                  <a:pt x="49" y="71"/>
                  <a:pt x="50" y="67"/>
                  <a:pt x="51" y="65"/>
                </a:cubicBezTo>
                <a:lnTo>
                  <a:pt x="75"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Rectangle 13">
            <a:extLst>
              <a:ext uri="{FF2B5EF4-FFF2-40B4-BE49-F238E27FC236}">
                <a16:creationId xmlns:a16="http://schemas.microsoft.com/office/drawing/2014/main" id="{9CC73F7E-519C-4D23-B871-7FD985D67D4D}"/>
              </a:ext>
            </a:extLst>
          </p:cNvPr>
          <p:cNvSpPr/>
          <p:nvPr userDrawn="1"/>
        </p:nvSpPr>
        <p:spPr>
          <a:xfrm>
            <a:off x="584200" y="3977148"/>
            <a:ext cx="3550972" cy="307777"/>
          </a:xfrm>
          <a:prstGeom prst="rect">
            <a:avLst/>
          </a:prstGeom>
        </p:spPr>
        <p:txBody>
          <a:bodyPr wrap="none" lIns="0" tIns="0" rIns="0" bIns="0">
            <a:spAutoFit/>
          </a:body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gradFill>
                  <a:gsLst>
                    <a:gs pos="1250">
                      <a:srgbClr val="FFFFFF"/>
                    </a:gs>
                    <a:gs pos="100000">
                      <a:srgbClr val="FFFFFF"/>
                    </a:gs>
                  </a:gsLst>
                  <a:lin ang="5400000" scaled="0"/>
                </a:gradFill>
                <a:effectLst/>
                <a:uLnTx/>
                <a:uFillTx/>
                <a:latin typeface="+mn-lt"/>
                <a:ea typeface="+mn-ea"/>
                <a:cs typeface="Segoe UI Semilight" panose="020B0402040204020203" pitchFamily="34" charset="0"/>
              </a:rPr>
              <a:t>May 7–9, 2018   //   Seattle, WA</a:t>
            </a:r>
          </a:p>
        </p:txBody>
      </p:sp>
      <p:pic>
        <p:nvPicPr>
          <p:cNvPr id="6" name="Picture 5">
            <a:extLst>
              <a:ext uri="{FF2B5EF4-FFF2-40B4-BE49-F238E27FC236}">
                <a16:creationId xmlns:a16="http://schemas.microsoft.com/office/drawing/2014/main" id="{E700149D-DBA5-49F4-9EA0-6801AFB758D3}"/>
              </a:ext>
            </a:extLst>
          </p:cNvPr>
          <p:cNvPicPr>
            <a:picLocks noChangeAspect="1"/>
          </p:cNvPicPr>
          <p:nvPr userDrawn="1"/>
        </p:nvPicPr>
        <p:blipFill rotWithShape="1">
          <a:blip r:embed="rId3"/>
          <a:srcRect t="111" r="20173" b="58603"/>
          <a:stretch/>
        </p:blipFill>
        <p:spPr>
          <a:xfrm>
            <a:off x="2255245" y="0"/>
            <a:ext cx="9936755" cy="6858000"/>
          </a:xfrm>
          <a:prstGeom prst="rect">
            <a:avLst/>
          </a:prstGeom>
        </p:spPr>
      </p:pic>
    </p:spTree>
    <p:extLst>
      <p:ext uri="{BB962C8B-B14F-4D97-AF65-F5344CB8AC3E}">
        <p14:creationId xmlns:p14="http://schemas.microsoft.com/office/powerpoint/2010/main" val="1938504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mall title - half page (dark)">
    <p:bg>
      <p:bgRef idx="1001">
        <a:schemeClr val="bg1"/>
      </p:bgRef>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722054528"/>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161537812"/>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202163561"/>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433033404"/>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67512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67512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pic>
        <p:nvPicPr>
          <p:cNvPr id="4" name="Picture 3">
            <a:extLst>
              <a:ext uri="{FF2B5EF4-FFF2-40B4-BE49-F238E27FC236}">
                <a16:creationId xmlns:a16="http://schemas.microsoft.com/office/drawing/2014/main" id="{3071028E-16C3-4002-B04C-173B0E47CA17}"/>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67512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67512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pic>
        <p:nvPicPr>
          <p:cNvPr id="4" name="Picture 3">
            <a:extLst>
              <a:ext uri="{FF2B5EF4-FFF2-40B4-BE49-F238E27FC236}">
                <a16:creationId xmlns:a16="http://schemas.microsoft.com/office/drawing/2014/main" id="{9761C388-D05E-4BD1-8D7C-196F5BE5DA66}"/>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67512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pic>
        <p:nvPicPr>
          <p:cNvPr id="3" name="Picture 2">
            <a:extLst>
              <a:ext uri="{FF2B5EF4-FFF2-40B4-BE49-F238E27FC236}">
                <a16:creationId xmlns:a16="http://schemas.microsoft.com/office/drawing/2014/main" id="{BCE48BC3-17FF-42D3-9B26-17258F2E572A}"/>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5555108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userDrawn="1">
          <p15:clr>
            <a:srgbClr val="5ACBF0"/>
          </p15:clr>
        </p15:guide>
        <p15:guide id="3" orient="horz" pos="1914" userDrawn="1">
          <p15:clr>
            <a:srgbClr val="5ACBF0"/>
          </p15:clr>
        </p15:guide>
        <p15:guide id="4" orient="horz" pos="2505" userDrawn="1">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67512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pic>
        <p:nvPicPr>
          <p:cNvPr id="3" name="Picture 2">
            <a:extLst>
              <a:ext uri="{FF2B5EF4-FFF2-40B4-BE49-F238E27FC236}">
                <a16:creationId xmlns:a16="http://schemas.microsoft.com/office/drawing/2014/main" id="{883FAF49-2747-46DC-BE92-CD844B707AB0}"/>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17211484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guide id="4" orient="horz" pos="2505" userDrawn="1">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6675120" cy="553998"/>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Presentation title here</a:t>
            </a:r>
          </a:p>
        </p:txBody>
      </p:sp>
      <p:sp>
        <p:nvSpPr>
          <p:cNvPr id="5" name="Text Placeholder 4"/>
          <p:cNvSpPr>
            <a:spLocks noGrp="1"/>
          </p:cNvSpPr>
          <p:nvPr>
            <p:ph type="body" sz="quarter" idx="12" hasCustomPrompt="1"/>
          </p:nvPr>
        </p:nvSpPr>
        <p:spPr>
          <a:xfrm>
            <a:off x="584200" y="3962400"/>
            <a:ext cx="667512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a:t>
            </a:r>
          </a:p>
        </p:txBody>
      </p:sp>
      <p:pic>
        <p:nvPicPr>
          <p:cNvPr id="6" name="Picture 5">
            <a:extLst>
              <a:ext uri="{FF2B5EF4-FFF2-40B4-BE49-F238E27FC236}">
                <a16:creationId xmlns:a16="http://schemas.microsoft.com/office/drawing/2014/main" id="{AA020681-E031-438A-87F4-3EF4E311C2C5}"/>
              </a:ext>
            </a:extLst>
          </p:cNvPr>
          <p:cNvPicPr>
            <a:picLocks noChangeAspect="1"/>
          </p:cNvPicPr>
          <p:nvPr userDrawn="1"/>
        </p:nvPicPr>
        <p:blipFill rotWithShape="1">
          <a:blip r:embed="rId3"/>
          <a:srcRect t="16745" r="7128" b="16745"/>
          <a:stretch/>
        </p:blipFill>
        <p:spPr>
          <a:xfrm>
            <a:off x="4920482" y="0"/>
            <a:ext cx="7176267" cy="6858000"/>
          </a:xfrm>
          <a:prstGeom prst="rect">
            <a:avLst/>
          </a:prstGeom>
        </p:spPr>
      </p:pic>
      <p:sp>
        <p:nvSpPr>
          <p:cNvPr id="3" name="Text Placeholder 2">
            <a:extLst>
              <a:ext uri="{FF2B5EF4-FFF2-40B4-BE49-F238E27FC236}">
                <a16:creationId xmlns:a16="http://schemas.microsoft.com/office/drawing/2014/main" id="{0075DB46-DA06-45E4-B8E6-78FFA7D835C2}"/>
              </a:ext>
            </a:extLst>
          </p:cNvPr>
          <p:cNvSpPr>
            <a:spLocks noGrp="1"/>
          </p:cNvSpPr>
          <p:nvPr>
            <p:ph type="body" sz="quarter" idx="13" hasCustomPrompt="1"/>
          </p:nvPr>
        </p:nvSpPr>
        <p:spPr>
          <a:xfrm>
            <a:off x="8591723" y="5961261"/>
            <a:ext cx="3017520" cy="307777"/>
          </a:xfrm>
        </p:spPr>
        <p:txBody>
          <a:bodyPr anchor="b"/>
          <a:lstStyle>
            <a:lvl1pPr marL="0" indent="0" algn="r">
              <a:buFont typeface="Arial" panose="020B0604020202020204" pitchFamily="34" charset="0"/>
              <a:buNone/>
              <a:defRPr sz="2000">
                <a:latin typeface="+mn-lt"/>
              </a:defRPr>
            </a:lvl1pPr>
            <a:lvl2pPr marL="228600" indent="0">
              <a:buNone/>
              <a:defRPr/>
            </a:lvl2pPr>
          </a:lstStyle>
          <a:p>
            <a:pPr lvl="0"/>
            <a:r>
              <a:rPr lang="en-US"/>
              <a:t>Session code here</a:t>
            </a:r>
          </a:p>
        </p:txBody>
      </p:sp>
    </p:spTree>
    <p:extLst>
      <p:ext uri="{BB962C8B-B14F-4D97-AF65-F5344CB8AC3E}">
        <p14:creationId xmlns:p14="http://schemas.microsoft.com/office/powerpoint/2010/main" val="12155589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extLst mod="1">
    <p:ext uri="{DCECCB84-F9BA-43D5-87BE-67443E8EF086}">
      <p15:sldGuideLst xmlns:p15="http://schemas.microsoft.com/office/powerpoint/2012/main">
        <p15:guide id="1" orient="horz" pos="1272" userDrawn="1">
          <p15:clr>
            <a:srgbClr val="5ACBF0"/>
          </p15:clr>
        </p15:guide>
        <p15:guide id="2" orient="horz" pos="904" userDrawn="1">
          <p15:clr>
            <a:srgbClr val="5ACBF0"/>
          </p15:clr>
        </p15:guide>
        <p15:guide id="3" orient="horz" pos="288" userDrawn="1">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userDrawn="1">
          <p15:clr>
            <a:srgbClr val="5ACBF0"/>
          </p15:clr>
        </p15:guide>
        <p15:guide id="2" orient="horz" pos="1272" userDrawn="1">
          <p15:clr>
            <a:srgbClr val="5ACBF0"/>
          </p15:clr>
        </p15:guide>
        <p15:guide id="3" orient="horz" pos="288" userDrawn="1">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43058790"/>
      </p:ext>
    </p:extLst>
  </p:cSld>
  <p:clrMapOvr>
    <a:masterClrMapping/>
  </p:clrMapOvr>
  <p:transition>
    <p:fade/>
  </p:transition>
  <p:extLst mod="1">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41A7D1-7042-ED47-82AE-80656C2CEFE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0FECE66-C562-6F41-BE7F-F51CC3AED8F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F2A5631-DFAD-E64B-B789-4AE40FD72D08}"/>
              </a:ext>
            </a:extLst>
          </p:cNvPr>
          <p:cNvSpPr>
            <a:spLocks noGrp="1"/>
          </p:cNvSpPr>
          <p:nvPr>
            <p:ph type="dt" sz="half" idx="10"/>
          </p:nvPr>
        </p:nvSpPr>
        <p:spPr/>
        <p:txBody>
          <a:bodyPr/>
          <a:lstStyle/>
          <a:p>
            <a:fld id="{94714F82-9234-B34E-B624-471749B469A9}" type="datetimeFigureOut">
              <a:rPr lang="en-US" smtClean="0"/>
              <a:t>5/2/2018</a:t>
            </a:fld>
            <a:endParaRPr lang="en-US"/>
          </a:p>
        </p:txBody>
      </p:sp>
      <p:sp>
        <p:nvSpPr>
          <p:cNvPr id="5" name="Footer Placeholder 4">
            <a:extLst>
              <a:ext uri="{FF2B5EF4-FFF2-40B4-BE49-F238E27FC236}">
                <a16:creationId xmlns:a16="http://schemas.microsoft.com/office/drawing/2014/main" id="{57A30F69-9ED5-9A41-B7D7-D9B2562C65E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F8544BE-B52B-8545-B544-5EB646C933B2}"/>
              </a:ext>
            </a:extLst>
          </p:cNvPr>
          <p:cNvSpPr>
            <a:spLocks noGrp="1"/>
          </p:cNvSpPr>
          <p:nvPr>
            <p:ph type="sldNum" sz="quarter" idx="12"/>
          </p:nvPr>
        </p:nvSpPr>
        <p:spPr/>
        <p:txBody>
          <a:bodyPr/>
          <a:lstStyle/>
          <a:p>
            <a:fld id="{63C6D86B-796E-654A-8A29-42BD04CB7216}" type="slidenum">
              <a:rPr lang="en-US" smtClean="0"/>
              <a:t>‹#›</a:t>
            </a:fld>
            <a:endParaRPr lang="en-US"/>
          </a:p>
        </p:txBody>
      </p:sp>
    </p:spTree>
    <p:extLst>
      <p:ext uri="{BB962C8B-B14F-4D97-AF65-F5344CB8AC3E}">
        <p14:creationId xmlns:p14="http://schemas.microsoft.com/office/powerpoint/2010/main" val="99123174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reserve="1">
  <p:cSld name="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7"/>
            <a:ext cx="10363200" cy="1470026"/>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bg1"/>
                </a:solidFill>
              </a:defRPr>
            </a:lvl1pPr>
            <a:lvl2pPr marL="609498" indent="0" algn="ctr">
              <a:buNone/>
              <a:defRPr>
                <a:solidFill>
                  <a:schemeClr val="tx1">
                    <a:tint val="75000"/>
                  </a:schemeClr>
                </a:solidFill>
              </a:defRPr>
            </a:lvl2pPr>
            <a:lvl3pPr marL="1218996" indent="0" algn="ctr">
              <a:buNone/>
              <a:defRPr>
                <a:solidFill>
                  <a:schemeClr val="tx1">
                    <a:tint val="75000"/>
                  </a:schemeClr>
                </a:solidFill>
              </a:defRPr>
            </a:lvl3pPr>
            <a:lvl4pPr marL="1828494" indent="0" algn="ctr">
              <a:buNone/>
              <a:defRPr>
                <a:solidFill>
                  <a:schemeClr val="tx1">
                    <a:tint val="75000"/>
                  </a:schemeClr>
                </a:solidFill>
              </a:defRPr>
            </a:lvl4pPr>
            <a:lvl5pPr marL="2437991" indent="0" algn="ctr">
              <a:buNone/>
              <a:defRPr>
                <a:solidFill>
                  <a:schemeClr val="tx1">
                    <a:tint val="75000"/>
                  </a:schemeClr>
                </a:solidFill>
              </a:defRPr>
            </a:lvl5pPr>
            <a:lvl6pPr marL="3047489" indent="0" algn="ctr">
              <a:buNone/>
              <a:defRPr>
                <a:solidFill>
                  <a:schemeClr val="tx1">
                    <a:tint val="75000"/>
                  </a:schemeClr>
                </a:solidFill>
              </a:defRPr>
            </a:lvl6pPr>
            <a:lvl7pPr marL="3656988" indent="0" algn="ctr">
              <a:buNone/>
              <a:defRPr>
                <a:solidFill>
                  <a:schemeClr val="tx1">
                    <a:tint val="75000"/>
                  </a:schemeClr>
                </a:solidFill>
              </a:defRPr>
            </a:lvl7pPr>
            <a:lvl8pPr marL="4266485" indent="0" algn="ctr">
              <a:buNone/>
              <a:defRPr>
                <a:solidFill>
                  <a:schemeClr val="tx1">
                    <a:tint val="75000"/>
                  </a:schemeClr>
                </a:solidFill>
              </a:defRPr>
            </a:lvl8pPr>
            <a:lvl9pPr marL="4875983"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382989617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f">
    <p:spTree>
      <p:nvGrpSpPr>
        <p:cNvPr id="1" name=""/>
        <p:cNvGrpSpPr/>
        <p:nvPr/>
      </p:nvGrpSpPr>
      <p:grpSpPr>
        <a:xfrm>
          <a:off x="0" y="0"/>
          <a:ext cx="0" cy="0"/>
          <a:chOff x="0" y="0"/>
          <a:chExt cx="0" cy="0"/>
        </a:xfrm>
      </p:grpSpPr>
      <p:sp>
        <p:nvSpPr>
          <p:cNvPr id="2" name="Title 1"/>
          <p:cNvSpPr>
            <a:spLocks noGrp="1"/>
          </p:cNvSpPr>
          <p:nvPr>
            <p:ph type="title"/>
          </p:nvPr>
        </p:nvSpPr>
        <p:spPr>
          <a:xfrm>
            <a:off x="269240" y="167843"/>
            <a:ext cx="11384532" cy="1143000"/>
          </a:xfrm>
        </p:spPr>
        <p:txBody>
          <a:bodyPr/>
          <a:lstStyle/>
          <a:p>
            <a:r>
              <a:rPr lang="en-US"/>
              <a:t>Click to edit Master title style</a:t>
            </a:r>
          </a:p>
        </p:txBody>
      </p:sp>
      <p:sp>
        <p:nvSpPr>
          <p:cNvPr id="3" name="Content Placeholder 2"/>
          <p:cNvSpPr>
            <a:spLocks noGrp="1"/>
          </p:cNvSpPr>
          <p:nvPr>
            <p:ph idx="1"/>
          </p:nvPr>
        </p:nvSpPr>
        <p:spPr>
          <a:xfrm>
            <a:off x="269240" y="1456607"/>
            <a:ext cx="11384532" cy="519994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5501305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d">
    <p:bg>
      <p:bgPr>
        <a:blipFill dpi="0" rotWithShape="1">
          <a:blip r:embed="rId2" cstate="print">
            <a:alphaModFix amt="37000"/>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086641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7" name="Title 6"/>
          <p:cNvSpPr>
            <a:spLocks noGrp="1"/>
          </p:cNvSpPr>
          <p:nvPr>
            <p:ph type="title"/>
          </p:nvPr>
        </p:nvSpPr>
        <p:spPr>
          <a:xfrm>
            <a:off x="269240" y="167843"/>
            <a:ext cx="10972800" cy="1143000"/>
          </a:xfrm>
        </p:spPr>
        <p:txBody>
          <a:bodyPr/>
          <a:lstStyle/>
          <a:p>
            <a:r>
              <a:rPr lang="en-US"/>
              <a:t>Click to edit Master title style</a:t>
            </a:r>
          </a:p>
        </p:txBody>
      </p:sp>
    </p:spTree>
    <p:extLst>
      <p:ext uri="{BB962C8B-B14F-4D97-AF65-F5344CB8AC3E}">
        <p14:creationId xmlns:p14="http://schemas.microsoft.com/office/powerpoint/2010/main" val="4658231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1337368"/>
      </p:ext>
    </p:extLst>
  </p:cSld>
  <p:clrMapOvr>
    <a:masterClrMapping/>
  </p:clrMapOvr>
  <p:transition>
    <p:fade/>
  </p:transition>
  <p:extLst mod="1">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67512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67512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pic>
        <p:nvPicPr>
          <p:cNvPr id="4" name="Picture 3">
            <a:extLst>
              <a:ext uri="{FF2B5EF4-FFF2-40B4-BE49-F238E27FC236}">
                <a16:creationId xmlns:a16="http://schemas.microsoft.com/office/drawing/2014/main" id="{3071028E-16C3-4002-B04C-173B0E47CA17}"/>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17335763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03268474"/>
      </p:ext>
    </p:extLst>
  </p:cSld>
  <p:clrMapOvr>
    <a:masterClrMapping/>
  </p:clrMapOvr>
  <p:transition>
    <p:fade/>
  </p:transition>
  <p:extLst mod="1">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92018982"/>
      </p:ext>
    </p:extLst>
  </p:cSld>
  <p:clrMapOvr>
    <a:masterClrMapping/>
  </p:clrMapOvr>
  <p:transition>
    <p:fade/>
  </p:transition>
  <p:extLst mod="1">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79946700"/>
      </p:ext>
    </p:extLst>
  </p:cSld>
  <p:clrMapOvr>
    <a:masterClrMapping/>
  </p:clrMapOvr>
  <p:transition>
    <p:fade/>
  </p:transition>
  <p:extLst mod="1">
    <p:ext uri="{DCECCB84-F9BA-43D5-87BE-67443E8EF086}">
      <p15:sldGuideLst xmlns:p15="http://schemas.microsoft.com/office/powerpoint/2012/main">
        <p15:guide id="1" orient="horz" pos="288" userDrawn="1">
          <p15:clr>
            <a:srgbClr val="5ACBF0"/>
          </p15:clr>
        </p15:guide>
        <p15:guide id="2" orient="horz" pos="1276" userDrawn="1">
          <p15:clr>
            <a:srgbClr val="5ACBF0"/>
          </p15:clr>
        </p15:guide>
        <p15:guide id="3" orient="horz" pos="904" userDrawn="1">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89335521"/>
      </p:ext>
    </p:extLst>
  </p:cSld>
  <p:clrMapOvr>
    <a:masterClrMapping/>
  </p:clrMapOvr>
  <p:transition>
    <p:fade/>
  </p:transition>
  <p:extLst mod="1">
    <p:ext uri="{DCECCB84-F9BA-43D5-87BE-67443E8EF086}">
      <p15:sldGuideLst xmlns:p15="http://schemas.microsoft.com/office/powerpoint/2012/main">
        <p15:guide id="3" orient="horz" pos="900" userDrawn="1">
          <p15:clr>
            <a:srgbClr val="5ACBF0"/>
          </p15:clr>
        </p15:guide>
        <p15:guide id="4" orient="horz" pos="1276" userDrawn="1">
          <p15:clr>
            <a:srgbClr val="5ACBF0"/>
          </p15:clr>
        </p15:guide>
        <p15:guide id="5" orient="horz" pos="288" userDrawn="1">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mall title - half page (whit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43858526"/>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1.emf"/></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28.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theme" Target="../theme/theme2.xml"/><Relationship Id="rId5" Type="http://schemas.openxmlformats.org/officeDocument/2006/relationships/slideLayout" Target="../slideLayouts/slideLayout30.xml"/><Relationship Id="rId4"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7"/>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77" r:id="rId1"/>
    <p:sldLayoutId id="2147484648" r:id="rId2"/>
    <p:sldLayoutId id="2147484240" r:id="rId3"/>
    <p:sldLayoutId id="2147484241" r:id="rId4"/>
    <p:sldLayoutId id="2147484474" r:id="rId5"/>
    <p:sldLayoutId id="2147484245" r:id="rId6"/>
    <p:sldLayoutId id="2147484247" r:id="rId7"/>
    <p:sldLayoutId id="2147484639" r:id="rId8"/>
    <p:sldLayoutId id="2147484603" r:id="rId9"/>
    <p:sldLayoutId id="2147484649" r:id="rId10"/>
    <p:sldLayoutId id="2147484645" r:id="rId11"/>
    <p:sldLayoutId id="2147484646" r:id="rId12"/>
    <p:sldLayoutId id="2147484647" r:id="rId13"/>
    <p:sldLayoutId id="2147484249" r:id="rId14"/>
    <p:sldLayoutId id="2147484640" r:id="rId15"/>
    <p:sldLayoutId id="2147484582" r:id="rId16"/>
    <p:sldLayoutId id="2147484641" r:id="rId17"/>
    <p:sldLayoutId id="2147484584" r:id="rId18"/>
    <p:sldLayoutId id="2147484583" r:id="rId19"/>
    <p:sldLayoutId id="2147484256" r:id="rId20"/>
    <p:sldLayoutId id="2147484257" r:id="rId21"/>
    <p:sldLayoutId id="2147484585" r:id="rId22"/>
    <p:sldLayoutId id="2147484299" r:id="rId23"/>
    <p:sldLayoutId id="2147484263" r:id="rId24"/>
    <p:sldLayoutId id="2147484658" r:id="rId25"/>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40"/>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2"/>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21694446"/>
      </p:ext>
    </p:extLst>
  </p:cSld>
  <p:clrMap bg1="dk1" tx1="lt1" bg2="dk2" tx2="lt2" accent1="accent1" accent2="accent2" accent3="accent3" accent4="accent4" accent5="accent5" accent6="accent6" hlink="hlink" folHlink="folHlink"/>
  <p:sldLayoutIdLst>
    <p:sldLayoutId id="2147484653" r:id="rId1"/>
    <p:sldLayoutId id="2147484654" r:id="rId2"/>
    <p:sldLayoutId id="2147484655" r:id="rId3"/>
    <p:sldLayoutId id="2147484656" r:id="rId4"/>
    <p:sldLayoutId id="2147484657" r:id="rId5"/>
  </p:sldLayoutIdLst>
  <p:txStyles>
    <p:titleStyle>
      <a:lvl1pPr algn="l" defTabSz="914367" rtl="0" eaLnBrk="1" latinLnBrk="0" hangingPunct="1">
        <a:lnSpc>
          <a:spcPct val="90000"/>
        </a:lnSpc>
        <a:spcBef>
          <a:spcPct val="0"/>
        </a:spcBef>
        <a:buNone/>
        <a:defRPr lang="en-US" sz="4705" b="0" kern="1200" cap="none" spc="-100" baseline="0" dirty="0">
          <a:ln w="3175">
            <a:noFill/>
          </a:ln>
          <a:solidFill>
            <a:schemeClr val="bg1"/>
          </a:solidFill>
          <a:effectLst/>
          <a:latin typeface="Segoe UI Light" panose="020B0502040204020203" pitchFamily="34" charset="0"/>
          <a:ea typeface="+mn-ea"/>
          <a:cs typeface="Segoe UI Light" panose="020B0502040204020203" pitchFamily="34" charset="0"/>
        </a:defRPr>
      </a:lvl1pPr>
    </p:titleStyle>
    <p:bodyStyle>
      <a:lvl1pPr marL="457124" indent="-457124" algn="l" defTabSz="1218996" rtl="0" eaLnBrk="1" latinLnBrk="0" hangingPunct="1">
        <a:spcBef>
          <a:spcPct val="20000"/>
        </a:spcBef>
        <a:buFont typeface="Arial" pitchFamily="34" charset="0"/>
        <a:buChar char="•"/>
        <a:defRPr sz="4266" kern="1200">
          <a:solidFill>
            <a:schemeClr val="bg1"/>
          </a:solidFill>
          <a:latin typeface="Segoe UI Light" panose="020B0502040204020203" pitchFamily="34" charset="0"/>
          <a:ea typeface="+mn-ea"/>
          <a:cs typeface="Segoe UI Light" panose="020B0502040204020203" pitchFamily="34" charset="0"/>
        </a:defRPr>
      </a:lvl1pPr>
      <a:lvl2pPr marL="990434" indent="-380936" algn="l" defTabSz="1218996" rtl="0" eaLnBrk="1" latinLnBrk="0" hangingPunct="1">
        <a:spcBef>
          <a:spcPct val="20000"/>
        </a:spcBef>
        <a:buFont typeface="Arial" pitchFamily="34" charset="0"/>
        <a:buChar char="–"/>
        <a:defRPr sz="3733" kern="1200">
          <a:solidFill>
            <a:schemeClr val="bg1"/>
          </a:solidFill>
          <a:latin typeface="Segoe UI Light" panose="020B0502040204020203" pitchFamily="34" charset="0"/>
          <a:ea typeface="+mn-ea"/>
          <a:cs typeface="Segoe UI Light" panose="020B0502040204020203" pitchFamily="34" charset="0"/>
        </a:defRPr>
      </a:lvl2pPr>
      <a:lvl3pPr marL="1523745" indent="-304749" algn="l" defTabSz="1218996" rtl="0" eaLnBrk="1" latinLnBrk="0" hangingPunct="1">
        <a:spcBef>
          <a:spcPct val="20000"/>
        </a:spcBef>
        <a:buFont typeface="Arial" pitchFamily="34" charset="0"/>
        <a:buChar char="•"/>
        <a:defRPr sz="3200" kern="1200">
          <a:solidFill>
            <a:schemeClr val="bg1"/>
          </a:solidFill>
          <a:latin typeface="Segoe UI Light" panose="020B0502040204020203" pitchFamily="34" charset="0"/>
          <a:ea typeface="+mn-ea"/>
          <a:cs typeface="Segoe UI Light" panose="020B0502040204020203" pitchFamily="34" charset="0"/>
        </a:defRPr>
      </a:lvl3pPr>
      <a:lvl4pPr marL="2133243" indent="-304749" algn="l" defTabSz="1218996" rtl="0" eaLnBrk="1" latinLnBrk="0" hangingPunct="1">
        <a:spcBef>
          <a:spcPct val="20000"/>
        </a:spcBef>
        <a:buFont typeface="Arial" pitchFamily="34" charset="0"/>
        <a:buChar char="–"/>
        <a:defRPr sz="2666" kern="1200">
          <a:solidFill>
            <a:schemeClr val="bg1"/>
          </a:solidFill>
          <a:latin typeface="Segoe UI Light" panose="020B0502040204020203" pitchFamily="34" charset="0"/>
          <a:ea typeface="+mn-ea"/>
          <a:cs typeface="Segoe UI Light" panose="020B0502040204020203" pitchFamily="34" charset="0"/>
        </a:defRPr>
      </a:lvl4pPr>
      <a:lvl5pPr marL="2742740" indent="-304749" algn="l" defTabSz="1218996" rtl="0" eaLnBrk="1" latinLnBrk="0" hangingPunct="1">
        <a:spcBef>
          <a:spcPct val="20000"/>
        </a:spcBef>
        <a:buFont typeface="Arial" pitchFamily="34" charset="0"/>
        <a:buChar char="»"/>
        <a:defRPr sz="2666" kern="1200">
          <a:solidFill>
            <a:schemeClr val="tx1"/>
          </a:solidFill>
          <a:latin typeface="Segoe UI Light" panose="020B0502040204020203" pitchFamily="34" charset="0"/>
          <a:ea typeface="+mn-ea"/>
          <a:cs typeface="Segoe UI Light" panose="020B0502040204020203" pitchFamily="34" charset="0"/>
        </a:defRPr>
      </a:lvl5pPr>
      <a:lvl6pPr marL="3352239" indent="-304749" algn="l" defTabSz="1218996" rtl="0" eaLnBrk="1" latinLnBrk="0" hangingPunct="1">
        <a:spcBef>
          <a:spcPct val="20000"/>
        </a:spcBef>
        <a:buFont typeface="Arial" pitchFamily="34" charset="0"/>
        <a:buChar char="•"/>
        <a:defRPr sz="2666" kern="1200">
          <a:solidFill>
            <a:schemeClr val="tx1"/>
          </a:solidFill>
          <a:latin typeface="+mn-lt"/>
          <a:ea typeface="+mn-ea"/>
          <a:cs typeface="+mn-cs"/>
        </a:defRPr>
      </a:lvl6pPr>
      <a:lvl7pPr marL="3961736" indent="-304749" algn="l" defTabSz="1218996" rtl="0" eaLnBrk="1" latinLnBrk="0" hangingPunct="1">
        <a:spcBef>
          <a:spcPct val="20000"/>
        </a:spcBef>
        <a:buFont typeface="Arial" pitchFamily="34" charset="0"/>
        <a:buChar char="•"/>
        <a:defRPr sz="2666" kern="1200">
          <a:solidFill>
            <a:schemeClr val="tx1"/>
          </a:solidFill>
          <a:latin typeface="+mn-lt"/>
          <a:ea typeface="+mn-ea"/>
          <a:cs typeface="+mn-cs"/>
        </a:defRPr>
      </a:lvl7pPr>
      <a:lvl8pPr marL="4571234" indent="-304749" algn="l" defTabSz="1218996" rtl="0" eaLnBrk="1" latinLnBrk="0" hangingPunct="1">
        <a:spcBef>
          <a:spcPct val="20000"/>
        </a:spcBef>
        <a:buFont typeface="Arial" pitchFamily="34" charset="0"/>
        <a:buChar char="•"/>
        <a:defRPr sz="2666" kern="1200">
          <a:solidFill>
            <a:schemeClr val="tx1"/>
          </a:solidFill>
          <a:latin typeface="+mn-lt"/>
          <a:ea typeface="+mn-ea"/>
          <a:cs typeface="+mn-cs"/>
        </a:defRPr>
      </a:lvl8pPr>
      <a:lvl9pPr marL="5180732" indent="-304749" algn="l" defTabSz="1218996" rtl="0" eaLnBrk="1" latinLnBrk="0" hangingPunct="1">
        <a:spcBef>
          <a:spcPct val="20000"/>
        </a:spcBef>
        <a:buFont typeface="Arial" pitchFamily="34" charset="0"/>
        <a:buChar char="•"/>
        <a:defRPr sz="2666" kern="1200">
          <a:solidFill>
            <a:schemeClr val="tx1"/>
          </a:solidFill>
          <a:latin typeface="+mn-lt"/>
          <a:ea typeface="+mn-ea"/>
          <a:cs typeface="+mn-cs"/>
        </a:defRPr>
      </a:lvl9pPr>
    </p:bodyStyle>
    <p:otherStyle>
      <a:defPPr>
        <a:defRPr lang="en-US"/>
      </a:defPPr>
      <a:lvl1pPr marL="0" algn="l" defTabSz="1218996" rtl="0" eaLnBrk="1" latinLnBrk="0" hangingPunct="1">
        <a:defRPr sz="2400" kern="1200">
          <a:solidFill>
            <a:schemeClr val="tx1"/>
          </a:solidFill>
          <a:latin typeface="+mn-lt"/>
          <a:ea typeface="+mn-ea"/>
          <a:cs typeface="+mn-cs"/>
        </a:defRPr>
      </a:lvl1pPr>
      <a:lvl2pPr marL="609498" algn="l" defTabSz="1218996" rtl="0" eaLnBrk="1" latinLnBrk="0" hangingPunct="1">
        <a:defRPr sz="2400" kern="1200">
          <a:solidFill>
            <a:schemeClr val="tx1"/>
          </a:solidFill>
          <a:latin typeface="+mn-lt"/>
          <a:ea typeface="+mn-ea"/>
          <a:cs typeface="+mn-cs"/>
        </a:defRPr>
      </a:lvl2pPr>
      <a:lvl3pPr marL="1218996" algn="l" defTabSz="1218996" rtl="0" eaLnBrk="1" latinLnBrk="0" hangingPunct="1">
        <a:defRPr sz="2400" kern="1200">
          <a:solidFill>
            <a:schemeClr val="tx1"/>
          </a:solidFill>
          <a:latin typeface="+mn-lt"/>
          <a:ea typeface="+mn-ea"/>
          <a:cs typeface="+mn-cs"/>
        </a:defRPr>
      </a:lvl3pPr>
      <a:lvl4pPr marL="1828494" algn="l" defTabSz="1218996" rtl="0" eaLnBrk="1" latinLnBrk="0" hangingPunct="1">
        <a:defRPr sz="2400" kern="1200">
          <a:solidFill>
            <a:schemeClr val="tx1"/>
          </a:solidFill>
          <a:latin typeface="+mn-lt"/>
          <a:ea typeface="+mn-ea"/>
          <a:cs typeface="+mn-cs"/>
        </a:defRPr>
      </a:lvl4pPr>
      <a:lvl5pPr marL="2437991" algn="l" defTabSz="1218996" rtl="0" eaLnBrk="1" latinLnBrk="0" hangingPunct="1">
        <a:defRPr sz="2400" kern="1200">
          <a:solidFill>
            <a:schemeClr val="tx1"/>
          </a:solidFill>
          <a:latin typeface="+mn-lt"/>
          <a:ea typeface="+mn-ea"/>
          <a:cs typeface="+mn-cs"/>
        </a:defRPr>
      </a:lvl5pPr>
      <a:lvl6pPr marL="3047489" algn="l" defTabSz="1218996" rtl="0" eaLnBrk="1" latinLnBrk="0" hangingPunct="1">
        <a:defRPr sz="2400" kern="1200">
          <a:solidFill>
            <a:schemeClr val="tx1"/>
          </a:solidFill>
          <a:latin typeface="+mn-lt"/>
          <a:ea typeface="+mn-ea"/>
          <a:cs typeface="+mn-cs"/>
        </a:defRPr>
      </a:lvl6pPr>
      <a:lvl7pPr marL="3656988" algn="l" defTabSz="1218996" rtl="0" eaLnBrk="1" latinLnBrk="0" hangingPunct="1">
        <a:defRPr sz="2400" kern="1200">
          <a:solidFill>
            <a:schemeClr val="tx1"/>
          </a:solidFill>
          <a:latin typeface="+mn-lt"/>
          <a:ea typeface="+mn-ea"/>
          <a:cs typeface="+mn-cs"/>
        </a:defRPr>
      </a:lvl7pPr>
      <a:lvl8pPr marL="4266485" algn="l" defTabSz="1218996" rtl="0" eaLnBrk="1" latinLnBrk="0" hangingPunct="1">
        <a:defRPr sz="2400" kern="1200">
          <a:solidFill>
            <a:schemeClr val="tx1"/>
          </a:solidFill>
          <a:latin typeface="+mn-lt"/>
          <a:ea typeface="+mn-ea"/>
          <a:cs typeface="+mn-cs"/>
        </a:defRPr>
      </a:lvl8pPr>
      <a:lvl9pPr marL="4875983" algn="l" defTabSz="1218996"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14.xml"/><Relationship Id="rId4" Type="http://schemas.openxmlformats.org/officeDocument/2006/relationships/image" Target="../media/image21.sv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9.emf"/><Relationship Id="rId1" Type="http://schemas.openxmlformats.org/officeDocument/2006/relationships/slideLayout" Target="../slideLayouts/slideLayout3.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55.sv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3.xml"/></Relationships>
</file>

<file path=ppt/slides/_rels/slide16.xml.rels><?xml version="1.0" encoding="UTF-8" standalone="yes"?>
<Relationships xmlns="http://schemas.openxmlformats.org/package/2006/relationships"><Relationship Id="rId8" Type="http://schemas.openxmlformats.org/officeDocument/2006/relationships/image" Target="../media/image55.svg"/><Relationship Id="rId3" Type="http://schemas.openxmlformats.org/officeDocument/2006/relationships/image" Target="../media/image20.png"/><Relationship Id="rId7" Type="http://schemas.openxmlformats.org/officeDocument/2006/relationships/image" Target="../media/image54.png"/><Relationship Id="rId2" Type="http://schemas.openxmlformats.org/officeDocument/2006/relationships/notesSlide" Target="../notesSlides/notesSlide8.xml"/><Relationship Id="rId1" Type="http://schemas.openxmlformats.org/officeDocument/2006/relationships/slideLayout" Target="../slideLayouts/slideLayout25.xml"/><Relationship Id="rId6" Type="http://schemas.openxmlformats.org/officeDocument/2006/relationships/hyperlink" Target="https://blogs.msdn.microsoft.com/SteveLasker" TargetMode="External"/><Relationship Id="rId5" Type="http://schemas.openxmlformats.org/officeDocument/2006/relationships/hyperlink" Target="aka.ms/acr/build" TargetMode="External"/><Relationship Id="rId4" Type="http://schemas.openxmlformats.org/officeDocument/2006/relationships/image" Target="../media/image21.svg"/></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7.xml"/></Relationships>
</file>

<file path=ppt/slides/_rels/slide3.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6.png"/><Relationship Id="rId3" Type="http://schemas.openxmlformats.org/officeDocument/2006/relationships/image" Target="../media/image7.png"/><Relationship Id="rId7" Type="http://schemas.openxmlformats.org/officeDocument/2006/relationships/image" Target="../media/image11.emf"/><Relationship Id="rId12" Type="http://schemas.openxmlformats.org/officeDocument/2006/relationships/image" Target="../media/image15.emf"/><Relationship Id="rId2" Type="http://schemas.openxmlformats.org/officeDocument/2006/relationships/notesSlide" Target="../notesSlides/notesSlide2.xml"/><Relationship Id="rId16"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10.emf"/><Relationship Id="rId11" Type="http://schemas.microsoft.com/office/2007/relationships/hdphoto" Target="../media/hdphoto1.wdp"/><Relationship Id="rId5" Type="http://schemas.openxmlformats.org/officeDocument/2006/relationships/image" Target="../media/image9.emf"/><Relationship Id="rId15" Type="http://schemas.openxmlformats.org/officeDocument/2006/relationships/image" Target="../media/image18.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gif"/><Relationship Id="rId14" Type="http://schemas.openxmlformats.org/officeDocument/2006/relationships/image" Target="../media/image17.emf"/></Relationships>
</file>

<file path=ppt/slides/_rels/slide4.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32.svg"/><Relationship Id="rId18" Type="http://schemas.openxmlformats.org/officeDocument/2006/relationships/image" Target="../media/image37.jpeg"/><Relationship Id="rId26" Type="http://schemas.openxmlformats.org/officeDocument/2006/relationships/image" Target="../media/image45.png"/><Relationship Id="rId3" Type="http://schemas.openxmlformats.org/officeDocument/2006/relationships/image" Target="../media/image22.png"/><Relationship Id="rId21" Type="http://schemas.openxmlformats.org/officeDocument/2006/relationships/image" Target="../media/image40.jpeg"/><Relationship Id="rId7" Type="http://schemas.openxmlformats.org/officeDocument/2006/relationships/image" Target="../media/image26.svg"/><Relationship Id="rId12" Type="http://schemas.openxmlformats.org/officeDocument/2006/relationships/image" Target="../media/image31.png"/><Relationship Id="rId17" Type="http://schemas.openxmlformats.org/officeDocument/2006/relationships/image" Target="../media/image36.jpeg"/><Relationship Id="rId25" Type="http://schemas.openxmlformats.org/officeDocument/2006/relationships/image" Target="../media/image44.svg"/><Relationship Id="rId2" Type="http://schemas.openxmlformats.org/officeDocument/2006/relationships/notesSlide" Target="../notesSlides/notesSlide3.xml"/><Relationship Id="rId16" Type="http://schemas.openxmlformats.org/officeDocument/2006/relationships/image" Target="../media/image35.jpeg"/><Relationship Id="rId20" Type="http://schemas.openxmlformats.org/officeDocument/2006/relationships/image" Target="../media/image39.jpeg"/><Relationship Id="rId1" Type="http://schemas.openxmlformats.org/officeDocument/2006/relationships/slideLayout" Target="../slideLayouts/slideLayout7.xml"/><Relationship Id="rId6" Type="http://schemas.openxmlformats.org/officeDocument/2006/relationships/image" Target="../media/image25.png"/><Relationship Id="rId11" Type="http://schemas.openxmlformats.org/officeDocument/2006/relationships/image" Target="../media/image30.png"/><Relationship Id="rId24" Type="http://schemas.openxmlformats.org/officeDocument/2006/relationships/image" Target="../media/image43.png"/><Relationship Id="rId5" Type="http://schemas.openxmlformats.org/officeDocument/2006/relationships/image" Target="../media/image24.svg"/><Relationship Id="rId15" Type="http://schemas.openxmlformats.org/officeDocument/2006/relationships/image" Target="../media/image34.jpeg"/><Relationship Id="rId23" Type="http://schemas.openxmlformats.org/officeDocument/2006/relationships/image" Target="../media/image42.jpeg"/><Relationship Id="rId10" Type="http://schemas.openxmlformats.org/officeDocument/2006/relationships/image" Target="../media/image29.png"/><Relationship Id="rId19" Type="http://schemas.openxmlformats.org/officeDocument/2006/relationships/image" Target="../media/image38.jpeg"/><Relationship Id="rId4" Type="http://schemas.openxmlformats.org/officeDocument/2006/relationships/image" Target="../media/image23.png"/><Relationship Id="rId9" Type="http://schemas.openxmlformats.org/officeDocument/2006/relationships/image" Target="../media/image28.png"/><Relationship Id="rId14" Type="http://schemas.openxmlformats.org/officeDocument/2006/relationships/image" Target="../media/image33.jpeg"/><Relationship Id="rId22" Type="http://schemas.openxmlformats.org/officeDocument/2006/relationships/image" Target="../media/image41.jpeg"/></Relationships>
</file>

<file path=ppt/slides/_rels/slide7.xml.rels><?xml version="1.0" encoding="UTF-8" standalone="yes"?>
<Relationships xmlns="http://schemas.openxmlformats.org/package/2006/relationships"><Relationship Id="rId8" Type="http://schemas.openxmlformats.org/officeDocument/2006/relationships/image" Target="../media/image50.jpeg"/><Relationship Id="rId13" Type="http://schemas.openxmlformats.org/officeDocument/2006/relationships/image" Target="../media/image28.png"/><Relationship Id="rId3" Type="http://schemas.openxmlformats.org/officeDocument/2006/relationships/image" Target="../media/image22.png"/><Relationship Id="rId7" Type="http://schemas.openxmlformats.org/officeDocument/2006/relationships/image" Target="../media/image49.png"/><Relationship Id="rId12" Type="http://schemas.openxmlformats.org/officeDocument/2006/relationships/image" Target="../media/image52.sv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48.png"/><Relationship Id="rId11" Type="http://schemas.openxmlformats.org/officeDocument/2006/relationships/image" Target="../media/image25.png"/><Relationship Id="rId5" Type="http://schemas.openxmlformats.org/officeDocument/2006/relationships/image" Target="../media/image47.png"/><Relationship Id="rId15" Type="http://schemas.openxmlformats.org/officeDocument/2006/relationships/image" Target="../media/image53.svg"/><Relationship Id="rId10" Type="http://schemas.openxmlformats.org/officeDocument/2006/relationships/image" Target="../media/image51.svg"/><Relationship Id="rId4" Type="http://schemas.openxmlformats.org/officeDocument/2006/relationships/image" Target="../media/image46.png"/><Relationship Id="rId9" Type="http://schemas.openxmlformats.org/officeDocument/2006/relationships/image" Target="../media/image23.png"/><Relationship Id="rId14" Type="http://schemas.openxmlformats.org/officeDocument/2006/relationships/image" Target="../media/image20.png"/></Relationships>
</file>

<file path=ppt/slides/_rels/slide8.xml.rels><?xml version="1.0" encoding="UTF-8" standalone="yes"?>
<Relationships xmlns="http://schemas.openxmlformats.org/package/2006/relationships"><Relationship Id="rId3" Type="http://schemas.openxmlformats.org/officeDocument/2006/relationships/image" Target="../media/image55.svg"/><Relationship Id="rId2" Type="http://schemas.openxmlformats.org/officeDocument/2006/relationships/image" Target="../media/image54.png"/><Relationship Id="rId1" Type="http://schemas.openxmlformats.org/officeDocument/2006/relationships/slideLayout" Target="../slideLayouts/slideLayout18.xml"/><Relationship Id="rId5" Type="http://schemas.openxmlformats.org/officeDocument/2006/relationships/image" Target="../media/image21.svg"/><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8" Type="http://schemas.openxmlformats.org/officeDocument/2006/relationships/image" Target="../media/image57.png"/><Relationship Id="rId13" Type="http://schemas.openxmlformats.org/officeDocument/2006/relationships/image" Target="../media/image61.png"/><Relationship Id="rId3" Type="http://schemas.openxmlformats.org/officeDocument/2006/relationships/image" Target="../media/image21.svg"/><Relationship Id="rId7" Type="http://schemas.openxmlformats.org/officeDocument/2006/relationships/image" Target="../media/image56.png"/><Relationship Id="rId12" Type="http://schemas.openxmlformats.org/officeDocument/2006/relationships/image" Target="../media/image60.png"/><Relationship Id="rId2" Type="http://schemas.openxmlformats.org/officeDocument/2006/relationships/image" Target="../media/image20.png"/><Relationship Id="rId1" Type="http://schemas.openxmlformats.org/officeDocument/2006/relationships/slideLayout" Target="../slideLayouts/slideLayout3.xml"/><Relationship Id="rId6" Type="http://schemas.openxmlformats.org/officeDocument/2006/relationships/image" Target="../media/image55.svg"/><Relationship Id="rId11" Type="http://schemas.openxmlformats.org/officeDocument/2006/relationships/image" Target="../media/image59.png"/><Relationship Id="rId5" Type="http://schemas.openxmlformats.org/officeDocument/2006/relationships/image" Target="../media/image54.png"/><Relationship Id="rId10" Type="http://schemas.openxmlformats.org/officeDocument/2006/relationships/image" Target="../media/image58.png"/><Relationship Id="rId4" Type="http://schemas.openxmlformats.org/officeDocument/2006/relationships/image" Target="../media/image15.emf"/><Relationship Id="rId9" Type="http://schemas.openxmlformats.org/officeDocument/2006/relationships/image" Target="../media/image22.png"/><Relationship Id="rId14" Type="http://schemas.openxmlformats.org/officeDocument/2006/relationships/hyperlink" Target="aka.ms/acr/build"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A1452-18F6-4F4D-B541-49744E4B70ED}"/>
              </a:ext>
            </a:extLst>
          </p:cNvPr>
          <p:cNvSpPr>
            <a:spLocks noGrp="1"/>
          </p:cNvSpPr>
          <p:nvPr>
            <p:ph type="title"/>
          </p:nvPr>
        </p:nvSpPr>
        <p:spPr>
          <a:xfrm>
            <a:off x="584200" y="1871783"/>
            <a:ext cx="6675120" cy="1661993"/>
          </a:xfrm>
        </p:spPr>
        <p:txBody>
          <a:bodyPr/>
          <a:lstStyle/>
          <a:p>
            <a:r>
              <a:rPr lang="en-US" b="0"/>
              <a:t>Building, Running, Patching Docker Containers – </a:t>
            </a:r>
            <a:br>
              <a:rPr lang="en-US" b="0"/>
            </a:br>
            <a:r>
              <a:rPr lang="en-US" b="0" i="1"/>
              <a:t>The Paradigm Shift</a:t>
            </a:r>
            <a:endParaRPr lang="en-US" i="1"/>
          </a:p>
        </p:txBody>
      </p:sp>
      <p:sp>
        <p:nvSpPr>
          <p:cNvPr id="3" name="Text Placeholder 2">
            <a:extLst>
              <a:ext uri="{FF2B5EF4-FFF2-40B4-BE49-F238E27FC236}">
                <a16:creationId xmlns:a16="http://schemas.microsoft.com/office/drawing/2014/main" id="{20FD0DDA-D58B-433E-B8E3-A11E83188545}"/>
              </a:ext>
            </a:extLst>
          </p:cNvPr>
          <p:cNvSpPr>
            <a:spLocks noGrp="1"/>
          </p:cNvSpPr>
          <p:nvPr>
            <p:ph type="body" sz="quarter" idx="12"/>
          </p:nvPr>
        </p:nvSpPr>
        <p:spPr>
          <a:xfrm>
            <a:off x="584200" y="3962400"/>
            <a:ext cx="6675120" cy="923330"/>
          </a:xfrm>
        </p:spPr>
        <p:txBody>
          <a:bodyPr/>
          <a:lstStyle/>
          <a:p>
            <a:r>
              <a:rPr lang="en-US"/>
              <a:t>Steve Lasker</a:t>
            </a:r>
          </a:p>
          <a:p>
            <a:r>
              <a:rPr lang="en-US"/>
              <a:t>Program Manager – Azure Developer Experiences</a:t>
            </a:r>
          </a:p>
          <a:p>
            <a:r>
              <a:rPr lang="en-US"/>
              <a:t>@</a:t>
            </a:r>
            <a:r>
              <a:rPr lang="en-US" err="1"/>
              <a:t>stevelasker</a:t>
            </a:r>
            <a:endParaRPr lang="en-US"/>
          </a:p>
        </p:txBody>
      </p:sp>
      <p:sp>
        <p:nvSpPr>
          <p:cNvPr id="6" name="Text Placeholder 5">
            <a:extLst>
              <a:ext uri="{FF2B5EF4-FFF2-40B4-BE49-F238E27FC236}">
                <a16:creationId xmlns:a16="http://schemas.microsoft.com/office/drawing/2014/main" id="{4E70D65E-D155-4B5F-AC8B-BEDE86DACF68}"/>
              </a:ext>
            </a:extLst>
          </p:cNvPr>
          <p:cNvSpPr>
            <a:spLocks noGrp="1"/>
          </p:cNvSpPr>
          <p:nvPr>
            <p:ph type="body" sz="quarter" idx="13"/>
          </p:nvPr>
        </p:nvSpPr>
        <p:spPr/>
        <p:txBody>
          <a:bodyPr/>
          <a:lstStyle/>
          <a:p>
            <a:r>
              <a:rPr lang="en-US"/>
              <a:t>BRK2115</a:t>
            </a:r>
          </a:p>
        </p:txBody>
      </p:sp>
    </p:spTree>
    <p:extLst>
      <p:ext uri="{BB962C8B-B14F-4D97-AF65-F5344CB8AC3E}">
        <p14:creationId xmlns:p14="http://schemas.microsoft.com/office/powerpoint/2010/main" val="1985850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Demo</a:t>
            </a:r>
          </a:p>
        </p:txBody>
      </p:sp>
      <p:sp>
        <p:nvSpPr>
          <p:cNvPr id="4" name="Text Placeholder 3"/>
          <p:cNvSpPr>
            <a:spLocks noGrp="1"/>
          </p:cNvSpPr>
          <p:nvPr>
            <p:ph type="body" sz="quarter" idx="12"/>
          </p:nvPr>
        </p:nvSpPr>
        <p:spPr>
          <a:xfrm>
            <a:off x="585216" y="3977319"/>
            <a:ext cx="6675120" cy="1231106"/>
          </a:xfrm>
        </p:spPr>
        <p:txBody>
          <a:bodyPr/>
          <a:lstStyle/>
          <a:p>
            <a:r>
              <a:rPr lang="en-US"/>
              <a:t>ACR Build</a:t>
            </a:r>
          </a:p>
          <a:p>
            <a:r>
              <a:rPr lang="en-US"/>
              <a:t>	Inner loop</a:t>
            </a:r>
          </a:p>
          <a:p>
            <a:r>
              <a:rPr lang="en-US"/>
              <a:t>	trigger builds on git commits</a:t>
            </a:r>
          </a:p>
          <a:p>
            <a:r>
              <a:rPr lang="en-US" i="1"/>
              <a:t>	but, wait, there’s more…</a:t>
            </a:r>
          </a:p>
        </p:txBody>
      </p:sp>
      <p:pic>
        <p:nvPicPr>
          <p:cNvPr id="5" name="Graphic 4">
            <a:extLst>
              <a:ext uri="{FF2B5EF4-FFF2-40B4-BE49-F238E27FC236}">
                <a16:creationId xmlns:a16="http://schemas.microsoft.com/office/drawing/2014/main" id="{5CAA6DAB-A7EC-45D3-9336-A312E16C736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394959" y="2623707"/>
            <a:ext cx="1816227" cy="1816227"/>
          </a:xfrm>
          <a:prstGeom prst="rect">
            <a:avLst/>
          </a:prstGeom>
        </p:spPr>
      </p:pic>
    </p:spTree>
    <p:extLst>
      <p:ext uri="{BB962C8B-B14F-4D97-AF65-F5344CB8AC3E}">
        <p14:creationId xmlns:p14="http://schemas.microsoft.com/office/powerpoint/2010/main" val="1620790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12DCAD9-F441-45AD-9598-4E7EACA7A721}"/>
              </a:ext>
            </a:extLst>
          </p:cNvPr>
          <p:cNvSpPr>
            <a:spLocks noGrp="1"/>
          </p:cNvSpPr>
          <p:nvPr>
            <p:ph type="title"/>
          </p:nvPr>
        </p:nvSpPr>
        <p:spPr/>
        <p:txBody>
          <a:bodyPr/>
          <a:lstStyle/>
          <a:p>
            <a:r>
              <a:rPr lang="en-US"/>
              <a:t>Testing Built Containers…</a:t>
            </a:r>
          </a:p>
        </p:txBody>
      </p:sp>
    </p:spTree>
    <p:extLst>
      <p:ext uri="{BB962C8B-B14F-4D97-AF65-F5344CB8AC3E}">
        <p14:creationId xmlns:p14="http://schemas.microsoft.com/office/powerpoint/2010/main" val="2762254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Rectangle 51">
            <a:extLst>
              <a:ext uri="{FF2B5EF4-FFF2-40B4-BE49-F238E27FC236}">
                <a16:creationId xmlns:a16="http://schemas.microsoft.com/office/drawing/2014/main" id="{DE0DEABA-96EF-4864-BC35-B9C5114A1256}"/>
              </a:ext>
            </a:extLst>
          </p:cNvPr>
          <p:cNvSpPr/>
          <p:nvPr/>
        </p:nvSpPr>
        <p:spPr>
          <a:xfrm>
            <a:off x="1054171" y="4203957"/>
            <a:ext cx="432259" cy="219457"/>
          </a:xfrm>
          <a:prstGeom prst="rect">
            <a:avLst/>
          </a:prstGeom>
          <a:solidFill>
            <a:srgbClr val="00B050"/>
          </a:solidFill>
          <a:ln w="25400" cap="flat" cmpd="sng" algn="ctr">
            <a:noFill/>
            <a:prstDash val="solid"/>
          </a:ln>
          <a:effectLst/>
        </p:spPr>
        <p:txBody>
          <a:bodyPr lIns="0" tIns="0" rIns="0" bIns="0" rtlCol="0" anchor="ctr"/>
          <a:lstStyle/>
          <a:p>
            <a:pPr algn="ctr" defTabSz="1218966">
              <a:defRPr/>
            </a:pPr>
            <a:r>
              <a:rPr lang="en-US" sz="980" kern="0">
                <a:solidFill>
                  <a:srgbClr val="FFFFFF"/>
                </a:solidFill>
                <a:latin typeface="Calibri"/>
              </a:rPr>
              <a:t>test:1</a:t>
            </a:r>
          </a:p>
        </p:txBody>
      </p:sp>
      <p:sp>
        <p:nvSpPr>
          <p:cNvPr id="2" name="Title 1">
            <a:extLst>
              <a:ext uri="{FF2B5EF4-FFF2-40B4-BE49-F238E27FC236}">
                <a16:creationId xmlns:a16="http://schemas.microsoft.com/office/drawing/2014/main" id="{94D8BF1C-2C8D-42DB-A888-07C9026899AA}"/>
              </a:ext>
            </a:extLst>
          </p:cNvPr>
          <p:cNvSpPr>
            <a:spLocks noGrp="1"/>
          </p:cNvSpPr>
          <p:nvPr>
            <p:ph type="title"/>
          </p:nvPr>
        </p:nvSpPr>
        <p:spPr>
          <a:xfrm>
            <a:off x="588263" y="457200"/>
            <a:ext cx="11018520" cy="553998"/>
          </a:xfrm>
        </p:spPr>
        <p:txBody>
          <a:bodyPr/>
          <a:lstStyle/>
          <a:p>
            <a:r>
              <a:rPr lang="en-US"/>
              <a:t>Testing Built Containers</a:t>
            </a:r>
          </a:p>
        </p:txBody>
      </p:sp>
      <p:sp>
        <p:nvSpPr>
          <p:cNvPr id="3" name="Text Placeholder 2">
            <a:extLst>
              <a:ext uri="{FF2B5EF4-FFF2-40B4-BE49-F238E27FC236}">
                <a16:creationId xmlns:a16="http://schemas.microsoft.com/office/drawing/2014/main" id="{4B4A9FEB-A30F-4095-9660-F0E6ECA162D0}"/>
              </a:ext>
            </a:extLst>
          </p:cNvPr>
          <p:cNvSpPr>
            <a:spLocks noGrp="1"/>
          </p:cNvSpPr>
          <p:nvPr>
            <p:ph type="body" sz="quarter" idx="10"/>
          </p:nvPr>
        </p:nvSpPr>
        <p:spPr>
          <a:xfrm>
            <a:off x="586390" y="1434370"/>
            <a:ext cx="11018520" cy="1982081"/>
          </a:xfrm>
        </p:spPr>
        <p:txBody>
          <a:bodyPr/>
          <a:lstStyle/>
          <a:p>
            <a:r>
              <a:rPr lang="en-US"/>
              <a:t>Unit Tests</a:t>
            </a:r>
          </a:p>
          <a:p>
            <a:r>
              <a:rPr lang="en-US"/>
              <a:t>	Multi-stage dockerfiles</a:t>
            </a:r>
          </a:p>
          <a:p>
            <a:r>
              <a:rPr lang="en-US"/>
              <a:t>Functional Tests</a:t>
            </a:r>
          </a:p>
          <a:p>
            <a:r>
              <a:rPr lang="en-US"/>
              <a:t>	Test containers</a:t>
            </a:r>
          </a:p>
        </p:txBody>
      </p:sp>
      <p:sp>
        <p:nvSpPr>
          <p:cNvPr id="6" name="Rectangle 5">
            <a:extLst>
              <a:ext uri="{FF2B5EF4-FFF2-40B4-BE49-F238E27FC236}">
                <a16:creationId xmlns:a16="http://schemas.microsoft.com/office/drawing/2014/main" id="{89806647-5348-4161-B12C-820EC4206BF0}"/>
              </a:ext>
            </a:extLst>
          </p:cNvPr>
          <p:cNvSpPr/>
          <p:nvPr/>
        </p:nvSpPr>
        <p:spPr>
          <a:xfrm>
            <a:off x="6431280" y="114300"/>
            <a:ext cx="5715000" cy="5509200"/>
          </a:xfrm>
          <a:prstGeom prst="rect">
            <a:avLst/>
          </a:prstGeom>
          <a:solidFill>
            <a:schemeClr val="tx1"/>
          </a:solidFill>
        </p:spPr>
        <p:txBody>
          <a:bodyPr wrap="square">
            <a:spAutoFit/>
          </a:bodyPr>
          <a:lstStyle/>
          <a:p>
            <a:r>
              <a:rPr lang="en-US" sz="1600">
                <a:solidFill>
                  <a:srgbClr val="569CD6"/>
                </a:solidFill>
                <a:latin typeface="Consolas" panose="020B0609020204030204" pitchFamily="49" charset="0"/>
              </a:rPr>
              <a:t>FROM</a:t>
            </a:r>
            <a:r>
              <a:rPr lang="en-US" sz="1600">
                <a:solidFill>
                  <a:srgbClr val="D4D4D4"/>
                </a:solidFill>
                <a:latin typeface="Consolas" panose="020B0609020204030204" pitchFamily="49" charset="0"/>
              </a:rPr>
              <a:t> </a:t>
            </a:r>
            <a:r>
              <a:rPr lang="en-US" sz="1600" err="1">
                <a:solidFill>
                  <a:srgbClr val="D4D4D4"/>
                </a:solidFill>
                <a:latin typeface="Consolas" panose="020B0609020204030204" pitchFamily="49" charset="0"/>
              </a:rPr>
              <a:t>microsoft</a:t>
            </a:r>
            <a:r>
              <a:rPr lang="en-US" sz="1600">
                <a:solidFill>
                  <a:srgbClr val="D4D4D4"/>
                </a:solidFill>
                <a:latin typeface="Consolas" panose="020B0609020204030204" pitchFamily="49" charset="0"/>
              </a:rPr>
              <a:t>/aspnetcore:2.0 </a:t>
            </a:r>
            <a:r>
              <a:rPr lang="en-US" sz="1600">
                <a:solidFill>
                  <a:srgbClr val="569CD6"/>
                </a:solidFill>
                <a:latin typeface="Consolas" panose="020B0609020204030204" pitchFamily="49" charset="0"/>
              </a:rPr>
              <a:t>AS</a:t>
            </a:r>
            <a:r>
              <a:rPr lang="en-US" sz="1600">
                <a:solidFill>
                  <a:srgbClr val="D4D4D4"/>
                </a:solidFill>
                <a:latin typeface="Consolas" panose="020B0609020204030204" pitchFamily="49" charset="0"/>
              </a:rPr>
              <a:t> base</a:t>
            </a:r>
          </a:p>
          <a:p>
            <a:r>
              <a:rPr lang="en-US" sz="1600">
                <a:solidFill>
                  <a:srgbClr val="569CD6"/>
                </a:solidFill>
                <a:latin typeface="Consolas" panose="020B0609020204030204" pitchFamily="49" charset="0"/>
              </a:rPr>
              <a:t>WORKDIR</a:t>
            </a:r>
            <a:r>
              <a:rPr lang="en-US" sz="1600">
                <a:solidFill>
                  <a:srgbClr val="D4D4D4"/>
                </a:solidFill>
                <a:latin typeface="Consolas" panose="020B0609020204030204" pitchFamily="49" charset="0"/>
              </a:rPr>
              <a:t> /app</a:t>
            </a:r>
          </a:p>
          <a:p>
            <a:r>
              <a:rPr lang="en-US" sz="1600">
                <a:solidFill>
                  <a:srgbClr val="569CD6"/>
                </a:solidFill>
                <a:latin typeface="Consolas" panose="020B0609020204030204" pitchFamily="49" charset="0"/>
              </a:rPr>
              <a:t>EXPOSE</a:t>
            </a:r>
            <a:r>
              <a:rPr lang="en-US" sz="1600">
                <a:solidFill>
                  <a:srgbClr val="D4D4D4"/>
                </a:solidFill>
                <a:latin typeface="Consolas" panose="020B0609020204030204" pitchFamily="49" charset="0"/>
              </a:rPr>
              <a:t> 80</a:t>
            </a:r>
          </a:p>
          <a:p>
            <a:br>
              <a:rPr lang="en-US" sz="1600">
                <a:solidFill>
                  <a:srgbClr val="D4D4D4"/>
                </a:solidFill>
                <a:latin typeface="Consolas" panose="020B0609020204030204" pitchFamily="49" charset="0"/>
              </a:rPr>
            </a:br>
            <a:r>
              <a:rPr lang="en-US" sz="1600">
                <a:solidFill>
                  <a:srgbClr val="569CD6"/>
                </a:solidFill>
                <a:latin typeface="Consolas" panose="020B0609020204030204" pitchFamily="49" charset="0"/>
              </a:rPr>
              <a:t>FROM</a:t>
            </a:r>
            <a:r>
              <a:rPr lang="en-US" sz="1600">
                <a:solidFill>
                  <a:srgbClr val="D4D4D4"/>
                </a:solidFill>
                <a:latin typeface="Consolas" panose="020B0609020204030204" pitchFamily="49" charset="0"/>
              </a:rPr>
              <a:t> </a:t>
            </a:r>
            <a:r>
              <a:rPr lang="en-US" sz="1600" err="1">
                <a:solidFill>
                  <a:srgbClr val="D4D4D4"/>
                </a:solidFill>
                <a:latin typeface="Consolas" panose="020B0609020204030204" pitchFamily="49" charset="0"/>
              </a:rPr>
              <a:t>microsoft</a:t>
            </a:r>
            <a:r>
              <a:rPr lang="en-US" sz="1600">
                <a:solidFill>
                  <a:srgbClr val="D4D4D4"/>
                </a:solidFill>
                <a:latin typeface="Consolas" panose="020B0609020204030204" pitchFamily="49" charset="0"/>
              </a:rPr>
              <a:t>/aspnetcore-build:2.0 </a:t>
            </a:r>
            <a:r>
              <a:rPr lang="en-US" sz="1600">
                <a:solidFill>
                  <a:srgbClr val="569CD6"/>
                </a:solidFill>
                <a:latin typeface="Consolas" panose="020B0609020204030204" pitchFamily="49" charset="0"/>
              </a:rPr>
              <a:t>AS</a:t>
            </a:r>
            <a:r>
              <a:rPr lang="en-US" sz="1600">
                <a:solidFill>
                  <a:srgbClr val="D4D4D4"/>
                </a:solidFill>
                <a:latin typeface="Consolas" panose="020B0609020204030204" pitchFamily="49" charset="0"/>
              </a:rPr>
              <a:t> builder</a:t>
            </a:r>
          </a:p>
          <a:p>
            <a:r>
              <a:rPr lang="en-US" sz="1600">
                <a:solidFill>
                  <a:srgbClr val="569CD6"/>
                </a:solidFill>
                <a:latin typeface="Consolas" panose="020B0609020204030204" pitchFamily="49" charset="0"/>
              </a:rPr>
              <a:t>ARG</a:t>
            </a:r>
            <a:r>
              <a:rPr lang="en-US" sz="1600">
                <a:solidFill>
                  <a:srgbClr val="D4D4D4"/>
                </a:solidFill>
                <a:latin typeface="Consolas" panose="020B0609020204030204" pitchFamily="49" charset="0"/>
              </a:rPr>
              <a:t> </a:t>
            </a:r>
            <a:r>
              <a:rPr lang="en-US" sz="1600" err="1">
                <a:solidFill>
                  <a:srgbClr val="D4D4D4"/>
                </a:solidFill>
                <a:latin typeface="Consolas" panose="020B0609020204030204" pitchFamily="49" charset="0"/>
              </a:rPr>
              <a:t>BuildConfiguration</a:t>
            </a:r>
            <a:r>
              <a:rPr lang="en-US" sz="1600">
                <a:solidFill>
                  <a:srgbClr val="D4D4D4"/>
                </a:solidFill>
                <a:latin typeface="Consolas" panose="020B0609020204030204" pitchFamily="49" charset="0"/>
              </a:rPr>
              <a:t>=Release</a:t>
            </a:r>
          </a:p>
          <a:p>
            <a:r>
              <a:rPr lang="en-US" sz="1600">
                <a:solidFill>
                  <a:srgbClr val="569CD6"/>
                </a:solidFill>
                <a:latin typeface="Consolas" panose="020B0609020204030204" pitchFamily="49" charset="0"/>
              </a:rPr>
              <a:t>WORKDIR</a:t>
            </a:r>
            <a:r>
              <a:rPr lang="en-US" sz="1600">
                <a:solidFill>
                  <a:srgbClr val="D4D4D4"/>
                </a:solidFill>
                <a:latin typeface="Consolas" panose="020B0609020204030204" pitchFamily="49" charset="0"/>
              </a:rPr>
              <a:t> /</a:t>
            </a:r>
            <a:r>
              <a:rPr lang="en-US" sz="1600" err="1">
                <a:solidFill>
                  <a:srgbClr val="D4D4D4"/>
                </a:solidFill>
                <a:latin typeface="Consolas" panose="020B0609020204030204" pitchFamily="49" charset="0"/>
              </a:rPr>
              <a:t>src</a:t>
            </a:r>
            <a:endParaRPr lang="en-US" sz="1600">
              <a:solidFill>
                <a:srgbClr val="D4D4D4"/>
              </a:solidFill>
              <a:latin typeface="Consolas" panose="020B0609020204030204" pitchFamily="49" charset="0"/>
            </a:endParaRPr>
          </a:p>
          <a:p>
            <a:r>
              <a:rPr lang="en-US" sz="1600">
                <a:solidFill>
                  <a:srgbClr val="569CD6"/>
                </a:solidFill>
                <a:latin typeface="Consolas" panose="020B0609020204030204" pitchFamily="49" charset="0"/>
              </a:rPr>
              <a:t>COPY</a:t>
            </a:r>
            <a:r>
              <a:rPr lang="en-US" sz="1600">
                <a:solidFill>
                  <a:srgbClr val="D4D4D4"/>
                </a:solidFill>
                <a:latin typeface="Consolas" panose="020B0609020204030204" pitchFamily="49" charset="0"/>
              </a:rPr>
              <a:t> *.</a:t>
            </a:r>
            <a:r>
              <a:rPr lang="en-US" sz="1600" err="1">
                <a:solidFill>
                  <a:srgbClr val="D4D4D4"/>
                </a:solidFill>
                <a:latin typeface="Consolas" panose="020B0609020204030204" pitchFamily="49" charset="0"/>
              </a:rPr>
              <a:t>sln</a:t>
            </a:r>
            <a:r>
              <a:rPr lang="en-US" sz="1600">
                <a:solidFill>
                  <a:srgbClr val="D4D4D4"/>
                </a:solidFill>
                <a:latin typeface="Consolas" panose="020B0609020204030204" pitchFamily="49" charset="0"/>
              </a:rPr>
              <a:t> ./</a:t>
            </a:r>
          </a:p>
          <a:p>
            <a:r>
              <a:rPr lang="en-US" sz="1600">
                <a:solidFill>
                  <a:srgbClr val="569CD6"/>
                </a:solidFill>
                <a:latin typeface="Consolas" panose="020B0609020204030204" pitchFamily="49" charset="0"/>
              </a:rPr>
              <a:t>COPY</a:t>
            </a:r>
            <a:r>
              <a:rPr lang="en-US" sz="1600">
                <a:solidFill>
                  <a:srgbClr val="D4D4D4"/>
                </a:solidFill>
                <a:latin typeface="Consolas" panose="020B0609020204030204" pitchFamily="49" charset="0"/>
              </a:rPr>
              <a:t> Web/</a:t>
            </a:r>
            <a:r>
              <a:rPr lang="en-US" sz="1600" err="1">
                <a:solidFill>
                  <a:srgbClr val="D4D4D4"/>
                </a:solidFill>
                <a:latin typeface="Consolas" panose="020B0609020204030204" pitchFamily="49" charset="0"/>
              </a:rPr>
              <a:t>Web.csproj</a:t>
            </a:r>
            <a:r>
              <a:rPr lang="en-US" sz="1600">
                <a:solidFill>
                  <a:srgbClr val="D4D4D4"/>
                </a:solidFill>
                <a:latin typeface="Consolas" panose="020B0609020204030204" pitchFamily="49" charset="0"/>
              </a:rPr>
              <a:t> Web/</a:t>
            </a:r>
          </a:p>
          <a:p>
            <a:r>
              <a:rPr lang="en-US" sz="1600">
                <a:solidFill>
                  <a:srgbClr val="569CD6"/>
                </a:solidFill>
                <a:latin typeface="Consolas" panose="020B0609020204030204" pitchFamily="49" charset="0"/>
              </a:rPr>
              <a:t>RUN</a:t>
            </a:r>
            <a:r>
              <a:rPr lang="en-US" sz="1600">
                <a:solidFill>
                  <a:srgbClr val="D4D4D4"/>
                </a:solidFill>
                <a:latin typeface="Consolas" panose="020B0609020204030204" pitchFamily="49" charset="0"/>
              </a:rPr>
              <a:t> dotnet restore</a:t>
            </a:r>
          </a:p>
          <a:p>
            <a:r>
              <a:rPr lang="en-US" sz="1600">
                <a:solidFill>
                  <a:srgbClr val="569CD6"/>
                </a:solidFill>
                <a:latin typeface="Consolas" panose="020B0609020204030204" pitchFamily="49" charset="0"/>
              </a:rPr>
              <a:t>COPY</a:t>
            </a:r>
            <a:r>
              <a:rPr lang="en-US" sz="1600">
                <a:solidFill>
                  <a:srgbClr val="D4D4D4"/>
                </a:solidFill>
                <a:latin typeface="Consolas" panose="020B0609020204030204" pitchFamily="49" charset="0"/>
              </a:rPr>
              <a:t> . .</a:t>
            </a:r>
          </a:p>
          <a:p>
            <a:r>
              <a:rPr lang="en-US" sz="1600">
                <a:solidFill>
                  <a:srgbClr val="569CD6"/>
                </a:solidFill>
                <a:latin typeface="Consolas" panose="020B0609020204030204" pitchFamily="49" charset="0"/>
              </a:rPr>
              <a:t>WORKDIR</a:t>
            </a:r>
            <a:r>
              <a:rPr lang="en-US" sz="1600">
                <a:solidFill>
                  <a:srgbClr val="D4D4D4"/>
                </a:solidFill>
                <a:latin typeface="Consolas" panose="020B0609020204030204" pitchFamily="49" charset="0"/>
              </a:rPr>
              <a:t> /</a:t>
            </a:r>
            <a:r>
              <a:rPr lang="en-US" sz="1600" err="1">
                <a:solidFill>
                  <a:srgbClr val="D4D4D4"/>
                </a:solidFill>
                <a:latin typeface="Consolas" panose="020B0609020204030204" pitchFamily="49" charset="0"/>
              </a:rPr>
              <a:t>src</a:t>
            </a:r>
            <a:r>
              <a:rPr lang="en-US" sz="1600">
                <a:solidFill>
                  <a:srgbClr val="D4D4D4"/>
                </a:solidFill>
                <a:latin typeface="Consolas" panose="020B0609020204030204" pitchFamily="49" charset="0"/>
              </a:rPr>
              <a:t>/Web</a:t>
            </a:r>
          </a:p>
          <a:p>
            <a:r>
              <a:rPr lang="en-US" sz="1600">
                <a:solidFill>
                  <a:srgbClr val="569CD6"/>
                </a:solidFill>
                <a:latin typeface="Consolas" panose="020B0609020204030204" pitchFamily="49" charset="0"/>
              </a:rPr>
              <a:t>RUN</a:t>
            </a:r>
            <a:r>
              <a:rPr lang="en-US" sz="1600">
                <a:solidFill>
                  <a:srgbClr val="D4D4D4"/>
                </a:solidFill>
                <a:latin typeface="Consolas" panose="020B0609020204030204" pitchFamily="49" charset="0"/>
              </a:rPr>
              <a:t> dotnet build -c $</a:t>
            </a:r>
            <a:r>
              <a:rPr lang="en-US" sz="1600" err="1">
                <a:solidFill>
                  <a:srgbClr val="D4D4D4"/>
                </a:solidFill>
                <a:latin typeface="Consolas" panose="020B0609020204030204" pitchFamily="49" charset="0"/>
              </a:rPr>
              <a:t>BuildConfiguration</a:t>
            </a:r>
            <a:r>
              <a:rPr lang="en-US" sz="1600">
                <a:solidFill>
                  <a:srgbClr val="D4D4D4"/>
                </a:solidFill>
                <a:latin typeface="Consolas" panose="020B0609020204030204" pitchFamily="49" charset="0"/>
              </a:rPr>
              <a:t> -o /app</a:t>
            </a:r>
          </a:p>
          <a:p>
            <a:br>
              <a:rPr lang="en-US" sz="1600">
                <a:solidFill>
                  <a:srgbClr val="D4D4D4"/>
                </a:solidFill>
                <a:latin typeface="Consolas" panose="020B0609020204030204" pitchFamily="49" charset="0"/>
              </a:rPr>
            </a:br>
            <a:r>
              <a:rPr lang="en-US" sz="1600">
                <a:solidFill>
                  <a:srgbClr val="569CD6"/>
                </a:solidFill>
                <a:latin typeface="Consolas" panose="020B0609020204030204" pitchFamily="49" charset="0"/>
              </a:rPr>
              <a:t>FROM</a:t>
            </a:r>
            <a:r>
              <a:rPr lang="en-US" sz="1600">
                <a:solidFill>
                  <a:srgbClr val="D4D4D4"/>
                </a:solidFill>
                <a:latin typeface="Consolas" panose="020B0609020204030204" pitchFamily="49" charset="0"/>
              </a:rPr>
              <a:t> builder </a:t>
            </a:r>
            <a:r>
              <a:rPr lang="en-US" sz="1600">
                <a:solidFill>
                  <a:srgbClr val="569CD6"/>
                </a:solidFill>
                <a:latin typeface="Consolas" panose="020B0609020204030204" pitchFamily="49" charset="0"/>
              </a:rPr>
              <a:t>AS</a:t>
            </a:r>
            <a:r>
              <a:rPr lang="en-US" sz="1600">
                <a:solidFill>
                  <a:srgbClr val="D4D4D4"/>
                </a:solidFill>
                <a:latin typeface="Consolas" panose="020B0609020204030204" pitchFamily="49" charset="0"/>
              </a:rPr>
              <a:t> publish</a:t>
            </a:r>
          </a:p>
          <a:p>
            <a:r>
              <a:rPr lang="en-US" sz="1600">
                <a:solidFill>
                  <a:srgbClr val="569CD6"/>
                </a:solidFill>
                <a:latin typeface="Consolas" panose="020B0609020204030204" pitchFamily="49" charset="0"/>
              </a:rPr>
              <a:t>ARG</a:t>
            </a:r>
            <a:r>
              <a:rPr lang="en-US" sz="1600">
                <a:solidFill>
                  <a:srgbClr val="D4D4D4"/>
                </a:solidFill>
                <a:latin typeface="Consolas" panose="020B0609020204030204" pitchFamily="49" charset="0"/>
              </a:rPr>
              <a:t> </a:t>
            </a:r>
            <a:r>
              <a:rPr lang="en-US" sz="1600" err="1">
                <a:solidFill>
                  <a:srgbClr val="D4D4D4"/>
                </a:solidFill>
                <a:latin typeface="Consolas" panose="020B0609020204030204" pitchFamily="49" charset="0"/>
              </a:rPr>
              <a:t>BuildConfiguration</a:t>
            </a:r>
            <a:r>
              <a:rPr lang="en-US" sz="1600">
                <a:solidFill>
                  <a:srgbClr val="D4D4D4"/>
                </a:solidFill>
                <a:latin typeface="Consolas" panose="020B0609020204030204" pitchFamily="49" charset="0"/>
              </a:rPr>
              <a:t>=Release</a:t>
            </a:r>
          </a:p>
          <a:p>
            <a:r>
              <a:rPr lang="en-US" sz="1600">
                <a:solidFill>
                  <a:srgbClr val="569CD6"/>
                </a:solidFill>
                <a:latin typeface="Consolas" panose="020B0609020204030204" pitchFamily="49" charset="0"/>
              </a:rPr>
              <a:t>RUN</a:t>
            </a:r>
            <a:r>
              <a:rPr lang="en-US" sz="1600">
                <a:solidFill>
                  <a:srgbClr val="D4D4D4"/>
                </a:solidFill>
                <a:latin typeface="Consolas" panose="020B0609020204030204" pitchFamily="49" charset="0"/>
              </a:rPr>
              <a:t> dotnet publish -c $</a:t>
            </a:r>
            <a:r>
              <a:rPr lang="en-US" sz="1600" err="1">
                <a:solidFill>
                  <a:srgbClr val="D4D4D4"/>
                </a:solidFill>
                <a:latin typeface="Consolas" panose="020B0609020204030204" pitchFamily="49" charset="0"/>
              </a:rPr>
              <a:t>BuildConfiguration</a:t>
            </a:r>
            <a:r>
              <a:rPr lang="en-US" sz="1600">
                <a:solidFill>
                  <a:srgbClr val="D4D4D4"/>
                </a:solidFill>
                <a:latin typeface="Consolas" panose="020B0609020204030204" pitchFamily="49" charset="0"/>
              </a:rPr>
              <a:t> -o /app</a:t>
            </a:r>
          </a:p>
          <a:p>
            <a:br>
              <a:rPr lang="en-US" sz="1600">
                <a:solidFill>
                  <a:srgbClr val="D4D4D4"/>
                </a:solidFill>
                <a:latin typeface="Consolas" panose="020B0609020204030204" pitchFamily="49" charset="0"/>
              </a:rPr>
            </a:br>
            <a:r>
              <a:rPr lang="en-US" sz="1600">
                <a:solidFill>
                  <a:srgbClr val="569CD6"/>
                </a:solidFill>
                <a:latin typeface="Consolas" panose="020B0609020204030204" pitchFamily="49" charset="0"/>
              </a:rPr>
              <a:t>FROM</a:t>
            </a:r>
            <a:r>
              <a:rPr lang="en-US" sz="1600">
                <a:solidFill>
                  <a:srgbClr val="D4D4D4"/>
                </a:solidFill>
                <a:latin typeface="Consolas" panose="020B0609020204030204" pitchFamily="49" charset="0"/>
              </a:rPr>
              <a:t> base </a:t>
            </a:r>
            <a:r>
              <a:rPr lang="en-US" sz="1600">
                <a:solidFill>
                  <a:srgbClr val="569CD6"/>
                </a:solidFill>
                <a:latin typeface="Consolas" panose="020B0609020204030204" pitchFamily="49" charset="0"/>
              </a:rPr>
              <a:t>AS</a:t>
            </a:r>
            <a:r>
              <a:rPr lang="en-US" sz="1600">
                <a:solidFill>
                  <a:srgbClr val="D4D4D4"/>
                </a:solidFill>
                <a:latin typeface="Consolas" panose="020B0609020204030204" pitchFamily="49" charset="0"/>
              </a:rPr>
              <a:t> production</a:t>
            </a:r>
          </a:p>
          <a:p>
            <a:r>
              <a:rPr lang="en-US" sz="1600">
                <a:solidFill>
                  <a:srgbClr val="569CD6"/>
                </a:solidFill>
                <a:latin typeface="Consolas" panose="020B0609020204030204" pitchFamily="49" charset="0"/>
              </a:rPr>
              <a:t>WORKDIR</a:t>
            </a:r>
            <a:r>
              <a:rPr lang="en-US" sz="1600">
                <a:solidFill>
                  <a:srgbClr val="D4D4D4"/>
                </a:solidFill>
                <a:latin typeface="Consolas" panose="020B0609020204030204" pitchFamily="49" charset="0"/>
              </a:rPr>
              <a:t> /app</a:t>
            </a:r>
          </a:p>
          <a:p>
            <a:r>
              <a:rPr lang="en-US" sz="1600">
                <a:solidFill>
                  <a:srgbClr val="569CD6"/>
                </a:solidFill>
                <a:latin typeface="Consolas" panose="020B0609020204030204" pitchFamily="49" charset="0"/>
              </a:rPr>
              <a:t>COPY</a:t>
            </a:r>
            <a:r>
              <a:rPr lang="en-US" sz="1600">
                <a:solidFill>
                  <a:srgbClr val="D4D4D4"/>
                </a:solidFill>
                <a:latin typeface="Consolas" panose="020B0609020204030204" pitchFamily="49" charset="0"/>
              </a:rPr>
              <a:t> --from=publish /app .</a:t>
            </a:r>
          </a:p>
          <a:p>
            <a:r>
              <a:rPr lang="en-US" sz="1600">
                <a:solidFill>
                  <a:srgbClr val="569CD6"/>
                </a:solidFill>
                <a:latin typeface="Consolas" panose="020B0609020204030204" pitchFamily="49" charset="0"/>
              </a:rPr>
              <a:t>ENTRYPOINT</a:t>
            </a:r>
            <a:r>
              <a:rPr lang="en-US" sz="1600">
                <a:solidFill>
                  <a:srgbClr val="D4D4D4"/>
                </a:solidFill>
                <a:latin typeface="Consolas" panose="020B0609020204030204" pitchFamily="49" charset="0"/>
              </a:rPr>
              <a:t> [</a:t>
            </a:r>
            <a:r>
              <a:rPr lang="en-US" sz="1600">
                <a:solidFill>
                  <a:srgbClr val="CE9178"/>
                </a:solidFill>
                <a:latin typeface="Consolas" panose="020B0609020204030204" pitchFamily="49" charset="0"/>
              </a:rPr>
              <a:t>"dotnet"</a:t>
            </a:r>
            <a:r>
              <a:rPr lang="en-US" sz="1600">
                <a:solidFill>
                  <a:srgbClr val="D4D4D4"/>
                </a:solidFill>
                <a:latin typeface="Consolas" panose="020B0609020204030204" pitchFamily="49" charset="0"/>
              </a:rPr>
              <a:t>, </a:t>
            </a:r>
            <a:r>
              <a:rPr lang="en-US" sz="1600">
                <a:solidFill>
                  <a:srgbClr val="CE9178"/>
                </a:solidFill>
                <a:latin typeface="Consolas" panose="020B0609020204030204" pitchFamily="49" charset="0"/>
              </a:rPr>
              <a:t>"Web.dll"</a:t>
            </a:r>
            <a:r>
              <a:rPr lang="en-US" sz="1600">
                <a:solidFill>
                  <a:srgbClr val="D4D4D4"/>
                </a:solidFill>
                <a:latin typeface="Consolas" panose="020B0609020204030204" pitchFamily="49" charset="0"/>
              </a:rPr>
              <a:t>]</a:t>
            </a:r>
            <a:endParaRPr lang="en-US" sz="1600" b="0">
              <a:solidFill>
                <a:srgbClr val="D4D4D4"/>
              </a:solidFill>
              <a:effectLst/>
              <a:latin typeface="Consolas" panose="020B0609020204030204" pitchFamily="49" charset="0"/>
            </a:endParaRPr>
          </a:p>
        </p:txBody>
      </p:sp>
      <p:sp>
        <p:nvSpPr>
          <p:cNvPr id="7" name="Rectangle 6">
            <a:extLst>
              <a:ext uri="{FF2B5EF4-FFF2-40B4-BE49-F238E27FC236}">
                <a16:creationId xmlns:a16="http://schemas.microsoft.com/office/drawing/2014/main" id="{7494659D-43CB-487D-B088-7E8D22FC8F62}"/>
              </a:ext>
            </a:extLst>
          </p:cNvPr>
          <p:cNvSpPr/>
          <p:nvPr/>
        </p:nvSpPr>
        <p:spPr>
          <a:xfrm>
            <a:off x="6431280" y="114300"/>
            <a:ext cx="5715000" cy="6570260"/>
          </a:xfrm>
          <a:prstGeom prst="rect">
            <a:avLst/>
          </a:prstGeom>
          <a:solidFill>
            <a:schemeClr val="tx1"/>
          </a:solidFill>
        </p:spPr>
        <p:txBody>
          <a:bodyPr wrap="square">
            <a:spAutoFit/>
          </a:bodyPr>
          <a:lstStyle/>
          <a:p>
            <a:r>
              <a:rPr lang="en-US" sz="1600">
                <a:solidFill>
                  <a:srgbClr val="569CD6"/>
                </a:solidFill>
                <a:latin typeface="Consolas" panose="020B0609020204030204" pitchFamily="49" charset="0"/>
              </a:rPr>
              <a:t>FROM</a:t>
            </a:r>
            <a:r>
              <a:rPr lang="en-US" sz="1600">
                <a:solidFill>
                  <a:srgbClr val="D4D4D4"/>
                </a:solidFill>
                <a:latin typeface="Consolas" panose="020B0609020204030204" pitchFamily="49" charset="0"/>
              </a:rPr>
              <a:t> </a:t>
            </a:r>
            <a:r>
              <a:rPr lang="en-US" sz="1600" err="1">
                <a:solidFill>
                  <a:srgbClr val="D4D4D4"/>
                </a:solidFill>
                <a:latin typeface="Consolas" panose="020B0609020204030204" pitchFamily="49" charset="0"/>
              </a:rPr>
              <a:t>microsoft</a:t>
            </a:r>
            <a:r>
              <a:rPr lang="en-US" sz="1600">
                <a:solidFill>
                  <a:srgbClr val="D4D4D4"/>
                </a:solidFill>
                <a:latin typeface="Consolas" panose="020B0609020204030204" pitchFamily="49" charset="0"/>
              </a:rPr>
              <a:t>/aspnetcore:2.0 </a:t>
            </a:r>
            <a:r>
              <a:rPr lang="en-US" sz="1600">
                <a:solidFill>
                  <a:srgbClr val="569CD6"/>
                </a:solidFill>
                <a:latin typeface="Consolas" panose="020B0609020204030204" pitchFamily="49" charset="0"/>
              </a:rPr>
              <a:t>AS</a:t>
            </a:r>
            <a:r>
              <a:rPr lang="en-US" sz="1600">
                <a:solidFill>
                  <a:srgbClr val="D4D4D4"/>
                </a:solidFill>
                <a:latin typeface="Consolas" panose="020B0609020204030204" pitchFamily="49" charset="0"/>
              </a:rPr>
              <a:t> base</a:t>
            </a:r>
          </a:p>
          <a:p>
            <a:r>
              <a:rPr lang="en-US" sz="1600">
                <a:solidFill>
                  <a:srgbClr val="569CD6"/>
                </a:solidFill>
                <a:latin typeface="Consolas" panose="020B0609020204030204" pitchFamily="49" charset="0"/>
              </a:rPr>
              <a:t>WORKDIR</a:t>
            </a:r>
            <a:r>
              <a:rPr lang="en-US" sz="1600">
                <a:solidFill>
                  <a:srgbClr val="D4D4D4"/>
                </a:solidFill>
                <a:latin typeface="Consolas" panose="020B0609020204030204" pitchFamily="49" charset="0"/>
              </a:rPr>
              <a:t> /app</a:t>
            </a:r>
          </a:p>
          <a:p>
            <a:r>
              <a:rPr lang="en-US" sz="1600">
                <a:solidFill>
                  <a:srgbClr val="569CD6"/>
                </a:solidFill>
                <a:latin typeface="Consolas" panose="020B0609020204030204" pitchFamily="49" charset="0"/>
              </a:rPr>
              <a:t>EXPOSE</a:t>
            </a:r>
            <a:r>
              <a:rPr lang="en-US" sz="1600">
                <a:solidFill>
                  <a:srgbClr val="D4D4D4"/>
                </a:solidFill>
                <a:latin typeface="Consolas" panose="020B0609020204030204" pitchFamily="49" charset="0"/>
              </a:rPr>
              <a:t> 80</a:t>
            </a:r>
          </a:p>
          <a:p>
            <a:br>
              <a:rPr lang="en-US" sz="1600">
                <a:solidFill>
                  <a:srgbClr val="D4D4D4"/>
                </a:solidFill>
                <a:latin typeface="Consolas" panose="020B0609020204030204" pitchFamily="49" charset="0"/>
              </a:rPr>
            </a:br>
            <a:r>
              <a:rPr lang="en-US" sz="1600">
                <a:solidFill>
                  <a:srgbClr val="569CD6"/>
                </a:solidFill>
                <a:latin typeface="Consolas" panose="020B0609020204030204" pitchFamily="49" charset="0"/>
              </a:rPr>
              <a:t>FROM</a:t>
            </a:r>
            <a:r>
              <a:rPr lang="en-US" sz="1600">
                <a:solidFill>
                  <a:srgbClr val="D4D4D4"/>
                </a:solidFill>
                <a:latin typeface="Consolas" panose="020B0609020204030204" pitchFamily="49" charset="0"/>
              </a:rPr>
              <a:t> </a:t>
            </a:r>
            <a:r>
              <a:rPr lang="en-US" sz="1600" err="1">
                <a:solidFill>
                  <a:srgbClr val="D4D4D4"/>
                </a:solidFill>
                <a:latin typeface="Consolas" panose="020B0609020204030204" pitchFamily="49" charset="0"/>
              </a:rPr>
              <a:t>microsoft</a:t>
            </a:r>
            <a:r>
              <a:rPr lang="en-US" sz="1600">
                <a:solidFill>
                  <a:srgbClr val="D4D4D4"/>
                </a:solidFill>
                <a:latin typeface="Consolas" panose="020B0609020204030204" pitchFamily="49" charset="0"/>
              </a:rPr>
              <a:t>/aspnetcore-build:2.0 </a:t>
            </a:r>
            <a:r>
              <a:rPr lang="en-US" sz="1600">
                <a:solidFill>
                  <a:srgbClr val="569CD6"/>
                </a:solidFill>
                <a:latin typeface="Consolas" panose="020B0609020204030204" pitchFamily="49" charset="0"/>
              </a:rPr>
              <a:t>AS</a:t>
            </a:r>
            <a:r>
              <a:rPr lang="en-US" sz="1600">
                <a:solidFill>
                  <a:srgbClr val="D4D4D4"/>
                </a:solidFill>
                <a:latin typeface="Consolas" panose="020B0609020204030204" pitchFamily="49" charset="0"/>
              </a:rPr>
              <a:t> builder</a:t>
            </a:r>
          </a:p>
          <a:p>
            <a:r>
              <a:rPr lang="en-US" sz="1600">
                <a:solidFill>
                  <a:srgbClr val="569CD6"/>
                </a:solidFill>
                <a:latin typeface="Consolas" panose="020B0609020204030204" pitchFamily="49" charset="0"/>
              </a:rPr>
              <a:t>ARG</a:t>
            </a:r>
            <a:r>
              <a:rPr lang="en-US" sz="1600">
                <a:solidFill>
                  <a:srgbClr val="D4D4D4"/>
                </a:solidFill>
                <a:latin typeface="Consolas" panose="020B0609020204030204" pitchFamily="49" charset="0"/>
              </a:rPr>
              <a:t> </a:t>
            </a:r>
            <a:r>
              <a:rPr lang="en-US" sz="1600" err="1">
                <a:solidFill>
                  <a:srgbClr val="D4D4D4"/>
                </a:solidFill>
                <a:latin typeface="Consolas" panose="020B0609020204030204" pitchFamily="49" charset="0"/>
              </a:rPr>
              <a:t>BuildConfiguration</a:t>
            </a:r>
            <a:r>
              <a:rPr lang="en-US" sz="1600">
                <a:solidFill>
                  <a:srgbClr val="D4D4D4"/>
                </a:solidFill>
                <a:latin typeface="Consolas" panose="020B0609020204030204" pitchFamily="49" charset="0"/>
              </a:rPr>
              <a:t>=Release</a:t>
            </a:r>
          </a:p>
          <a:p>
            <a:r>
              <a:rPr lang="en-US" sz="1600">
                <a:solidFill>
                  <a:srgbClr val="569CD6"/>
                </a:solidFill>
                <a:latin typeface="Consolas" panose="020B0609020204030204" pitchFamily="49" charset="0"/>
              </a:rPr>
              <a:t>WORKDIR</a:t>
            </a:r>
            <a:r>
              <a:rPr lang="en-US" sz="1600">
                <a:solidFill>
                  <a:srgbClr val="D4D4D4"/>
                </a:solidFill>
                <a:latin typeface="Consolas" panose="020B0609020204030204" pitchFamily="49" charset="0"/>
              </a:rPr>
              <a:t> /</a:t>
            </a:r>
            <a:r>
              <a:rPr lang="en-US" sz="1600" err="1">
                <a:solidFill>
                  <a:srgbClr val="D4D4D4"/>
                </a:solidFill>
                <a:latin typeface="Consolas" panose="020B0609020204030204" pitchFamily="49" charset="0"/>
              </a:rPr>
              <a:t>src</a:t>
            </a:r>
            <a:endParaRPr lang="en-US" sz="1600">
              <a:solidFill>
                <a:srgbClr val="D4D4D4"/>
              </a:solidFill>
              <a:latin typeface="Consolas" panose="020B0609020204030204" pitchFamily="49" charset="0"/>
            </a:endParaRPr>
          </a:p>
          <a:p>
            <a:r>
              <a:rPr lang="en-US" sz="1600">
                <a:solidFill>
                  <a:srgbClr val="569CD6"/>
                </a:solidFill>
                <a:latin typeface="Consolas" panose="020B0609020204030204" pitchFamily="49" charset="0"/>
              </a:rPr>
              <a:t>COPY</a:t>
            </a:r>
            <a:r>
              <a:rPr lang="en-US" sz="1600">
                <a:solidFill>
                  <a:srgbClr val="D4D4D4"/>
                </a:solidFill>
                <a:latin typeface="Consolas" panose="020B0609020204030204" pitchFamily="49" charset="0"/>
              </a:rPr>
              <a:t> *.</a:t>
            </a:r>
            <a:r>
              <a:rPr lang="en-US" sz="1600" err="1">
                <a:solidFill>
                  <a:srgbClr val="D4D4D4"/>
                </a:solidFill>
                <a:latin typeface="Consolas" panose="020B0609020204030204" pitchFamily="49" charset="0"/>
              </a:rPr>
              <a:t>sln</a:t>
            </a:r>
            <a:r>
              <a:rPr lang="en-US" sz="1600">
                <a:solidFill>
                  <a:srgbClr val="D4D4D4"/>
                </a:solidFill>
                <a:latin typeface="Consolas" panose="020B0609020204030204" pitchFamily="49" charset="0"/>
              </a:rPr>
              <a:t> ./</a:t>
            </a:r>
          </a:p>
          <a:p>
            <a:r>
              <a:rPr lang="en-US" sz="1600">
                <a:solidFill>
                  <a:srgbClr val="569CD6"/>
                </a:solidFill>
                <a:latin typeface="Consolas" panose="020B0609020204030204" pitchFamily="49" charset="0"/>
              </a:rPr>
              <a:t>COPY</a:t>
            </a:r>
            <a:r>
              <a:rPr lang="en-US" sz="1600">
                <a:solidFill>
                  <a:srgbClr val="D4D4D4"/>
                </a:solidFill>
                <a:latin typeface="Consolas" panose="020B0609020204030204" pitchFamily="49" charset="0"/>
              </a:rPr>
              <a:t> Web/</a:t>
            </a:r>
            <a:r>
              <a:rPr lang="en-US" sz="1600" err="1">
                <a:solidFill>
                  <a:srgbClr val="D4D4D4"/>
                </a:solidFill>
                <a:latin typeface="Consolas" panose="020B0609020204030204" pitchFamily="49" charset="0"/>
              </a:rPr>
              <a:t>Web.csproj</a:t>
            </a:r>
            <a:r>
              <a:rPr lang="en-US" sz="1600">
                <a:solidFill>
                  <a:srgbClr val="D4D4D4"/>
                </a:solidFill>
                <a:latin typeface="Consolas" panose="020B0609020204030204" pitchFamily="49" charset="0"/>
              </a:rPr>
              <a:t> Web/</a:t>
            </a:r>
          </a:p>
          <a:p>
            <a:r>
              <a:rPr lang="en-US" sz="1600">
                <a:solidFill>
                  <a:srgbClr val="569CD6"/>
                </a:solidFill>
                <a:latin typeface="Consolas" panose="020B0609020204030204" pitchFamily="49" charset="0"/>
              </a:rPr>
              <a:t>RUN</a:t>
            </a:r>
            <a:r>
              <a:rPr lang="en-US" sz="1600">
                <a:solidFill>
                  <a:srgbClr val="D4D4D4"/>
                </a:solidFill>
                <a:latin typeface="Consolas" panose="020B0609020204030204" pitchFamily="49" charset="0"/>
              </a:rPr>
              <a:t> dotnet restore</a:t>
            </a:r>
          </a:p>
          <a:p>
            <a:r>
              <a:rPr lang="en-US" sz="1600">
                <a:solidFill>
                  <a:srgbClr val="569CD6"/>
                </a:solidFill>
                <a:latin typeface="Consolas" panose="020B0609020204030204" pitchFamily="49" charset="0"/>
              </a:rPr>
              <a:t>COPY</a:t>
            </a:r>
            <a:r>
              <a:rPr lang="en-US" sz="1600">
                <a:solidFill>
                  <a:srgbClr val="D4D4D4"/>
                </a:solidFill>
                <a:latin typeface="Consolas" panose="020B0609020204030204" pitchFamily="49" charset="0"/>
              </a:rPr>
              <a:t> . .</a:t>
            </a:r>
          </a:p>
          <a:p>
            <a:r>
              <a:rPr lang="en-US" sz="1600">
                <a:solidFill>
                  <a:srgbClr val="569CD6"/>
                </a:solidFill>
                <a:latin typeface="Consolas" panose="020B0609020204030204" pitchFamily="49" charset="0"/>
              </a:rPr>
              <a:t>WORKDIR</a:t>
            </a:r>
            <a:r>
              <a:rPr lang="en-US" sz="1600">
                <a:solidFill>
                  <a:srgbClr val="D4D4D4"/>
                </a:solidFill>
                <a:latin typeface="Consolas" panose="020B0609020204030204" pitchFamily="49" charset="0"/>
              </a:rPr>
              <a:t> /</a:t>
            </a:r>
            <a:r>
              <a:rPr lang="en-US" sz="1600" err="1">
                <a:solidFill>
                  <a:srgbClr val="D4D4D4"/>
                </a:solidFill>
                <a:latin typeface="Consolas" panose="020B0609020204030204" pitchFamily="49" charset="0"/>
              </a:rPr>
              <a:t>src</a:t>
            </a:r>
            <a:r>
              <a:rPr lang="en-US" sz="1600">
                <a:solidFill>
                  <a:srgbClr val="D4D4D4"/>
                </a:solidFill>
                <a:latin typeface="Consolas" panose="020B0609020204030204" pitchFamily="49" charset="0"/>
              </a:rPr>
              <a:t>/Web</a:t>
            </a:r>
          </a:p>
          <a:p>
            <a:r>
              <a:rPr lang="en-US" sz="1600">
                <a:solidFill>
                  <a:srgbClr val="569CD6"/>
                </a:solidFill>
                <a:latin typeface="Consolas" panose="020B0609020204030204" pitchFamily="49" charset="0"/>
              </a:rPr>
              <a:t>RUN</a:t>
            </a:r>
            <a:r>
              <a:rPr lang="en-US" sz="1600">
                <a:solidFill>
                  <a:srgbClr val="D4D4D4"/>
                </a:solidFill>
                <a:latin typeface="Consolas" panose="020B0609020204030204" pitchFamily="49" charset="0"/>
              </a:rPr>
              <a:t> dotnet build -c $</a:t>
            </a:r>
            <a:r>
              <a:rPr lang="en-US" sz="1600" err="1">
                <a:solidFill>
                  <a:srgbClr val="D4D4D4"/>
                </a:solidFill>
                <a:latin typeface="Consolas" panose="020B0609020204030204" pitchFamily="49" charset="0"/>
              </a:rPr>
              <a:t>BuildConfiguration</a:t>
            </a:r>
            <a:r>
              <a:rPr lang="en-US" sz="1600">
                <a:solidFill>
                  <a:srgbClr val="D4D4D4"/>
                </a:solidFill>
                <a:latin typeface="Consolas" panose="020B0609020204030204" pitchFamily="49" charset="0"/>
              </a:rPr>
              <a:t> -o /app</a:t>
            </a:r>
          </a:p>
          <a:p>
            <a:br>
              <a:rPr lang="en-US" sz="1600">
                <a:solidFill>
                  <a:srgbClr val="D4D4D4"/>
                </a:solidFill>
                <a:latin typeface="Consolas" panose="020B0609020204030204" pitchFamily="49" charset="0"/>
              </a:rPr>
            </a:br>
            <a:r>
              <a:rPr lang="en-US" sz="1600">
                <a:solidFill>
                  <a:srgbClr val="569CD6"/>
                </a:solidFill>
                <a:latin typeface="Consolas" panose="020B0609020204030204" pitchFamily="49" charset="0"/>
              </a:rPr>
              <a:t>FROM</a:t>
            </a:r>
            <a:r>
              <a:rPr lang="en-US" sz="1600">
                <a:solidFill>
                  <a:srgbClr val="D4D4D4"/>
                </a:solidFill>
                <a:latin typeface="Consolas" panose="020B0609020204030204" pitchFamily="49" charset="0"/>
              </a:rPr>
              <a:t> builder </a:t>
            </a:r>
            <a:r>
              <a:rPr lang="en-US" sz="1600">
                <a:solidFill>
                  <a:srgbClr val="569CD6"/>
                </a:solidFill>
                <a:latin typeface="Consolas" panose="020B0609020204030204" pitchFamily="49" charset="0"/>
              </a:rPr>
              <a:t>AS</a:t>
            </a:r>
            <a:r>
              <a:rPr lang="en-US" sz="1600">
                <a:solidFill>
                  <a:srgbClr val="D4D4D4"/>
                </a:solidFill>
                <a:latin typeface="Consolas" panose="020B0609020204030204" pitchFamily="49" charset="0"/>
              </a:rPr>
              <a:t> test</a:t>
            </a:r>
          </a:p>
          <a:p>
            <a:r>
              <a:rPr lang="en-US" sz="1600">
                <a:solidFill>
                  <a:srgbClr val="569CD6"/>
                </a:solidFill>
                <a:latin typeface="Consolas" panose="020B0609020204030204" pitchFamily="49" charset="0"/>
              </a:rPr>
              <a:t>WORKDIR</a:t>
            </a:r>
            <a:r>
              <a:rPr lang="en-US" sz="1600">
                <a:solidFill>
                  <a:srgbClr val="D4D4D4"/>
                </a:solidFill>
                <a:latin typeface="Consolas" panose="020B0609020204030204" pitchFamily="49" charset="0"/>
              </a:rPr>
              <a:t> /</a:t>
            </a:r>
            <a:r>
              <a:rPr lang="en-US" sz="1600" err="1">
                <a:solidFill>
                  <a:srgbClr val="D4D4D4"/>
                </a:solidFill>
                <a:latin typeface="Consolas" panose="020B0609020204030204" pitchFamily="49" charset="0"/>
              </a:rPr>
              <a:t>src</a:t>
            </a:r>
            <a:r>
              <a:rPr lang="en-US" sz="1600">
                <a:solidFill>
                  <a:srgbClr val="D4D4D4"/>
                </a:solidFill>
                <a:latin typeface="Consolas" panose="020B0609020204030204" pitchFamily="49" charset="0"/>
              </a:rPr>
              <a:t>/</a:t>
            </a:r>
            <a:r>
              <a:rPr lang="en-US" sz="1600" err="1">
                <a:solidFill>
                  <a:srgbClr val="D4D4D4"/>
                </a:solidFill>
                <a:latin typeface="Consolas" panose="020B0609020204030204" pitchFamily="49" charset="0"/>
              </a:rPr>
              <a:t>Web.test</a:t>
            </a:r>
            <a:endParaRPr lang="en-US" sz="1600">
              <a:solidFill>
                <a:srgbClr val="D4D4D4"/>
              </a:solidFill>
              <a:latin typeface="Consolas" panose="020B0609020204030204" pitchFamily="49" charset="0"/>
            </a:endParaRPr>
          </a:p>
          <a:p>
            <a:r>
              <a:rPr lang="en-US" sz="1600">
                <a:solidFill>
                  <a:srgbClr val="569CD6"/>
                </a:solidFill>
                <a:latin typeface="Consolas" panose="020B0609020204030204" pitchFamily="49" charset="0"/>
              </a:rPr>
              <a:t>RUN</a:t>
            </a:r>
            <a:r>
              <a:rPr lang="en-US" sz="1600">
                <a:solidFill>
                  <a:srgbClr val="D4D4D4"/>
                </a:solidFill>
                <a:latin typeface="Consolas" panose="020B0609020204030204" pitchFamily="49" charset="0"/>
              </a:rPr>
              <a:t> dotnet test </a:t>
            </a:r>
          </a:p>
          <a:p>
            <a:br>
              <a:rPr lang="en-US" sz="1600">
                <a:solidFill>
                  <a:srgbClr val="D4D4D4"/>
                </a:solidFill>
                <a:latin typeface="Consolas" panose="020B0609020204030204" pitchFamily="49" charset="0"/>
              </a:rPr>
            </a:br>
            <a:r>
              <a:rPr lang="en-US" sz="1600">
                <a:solidFill>
                  <a:srgbClr val="569CD6"/>
                </a:solidFill>
                <a:latin typeface="Consolas" panose="020B0609020204030204" pitchFamily="49" charset="0"/>
              </a:rPr>
              <a:t>FROM</a:t>
            </a:r>
            <a:r>
              <a:rPr lang="en-US" sz="1600">
                <a:solidFill>
                  <a:srgbClr val="D4D4D4"/>
                </a:solidFill>
                <a:latin typeface="Consolas" panose="020B0609020204030204" pitchFamily="49" charset="0"/>
              </a:rPr>
              <a:t> builder </a:t>
            </a:r>
            <a:r>
              <a:rPr lang="en-US" sz="1600">
                <a:solidFill>
                  <a:srgbClr val="569CD6"/>
                </a:solidFill>
                <a:latin typeface="Consolas" panose="020B0609020204030204" pitchFamily="49" charset="0"/>
              </a:rPr>
              <a:t>AS</a:t>
            </a:r>
            <a:r>
              <a:rPr lang="en-US" sz="1600">
                <a:solidFill>
                  <a:srgbClr val="D4D4D4"/>
                </a:solidFill>
                <a:latin typeface="Consolas" panose="020B0609020204030204" pitchFamily="49" charset="0"/>
              </a:rPr>
              <a:t> publish</a:t>
            </a:r>
          </a:p>
          <a:p>
            <a:r>
              <a:rPr lang="en-US" sz="1600">
                <a:solidFill>
                  <a:srgbClr val="569CD6"/>
                </a:solidFill>
                <a:latin typeface="Consolas" panose="020B0609020204030204" pitchFamily="49" charset="0"/>
              </a:rPr>
              <a:t>ARG</a:t>
            </a:r>
            <a:r>
              <a:rPr lang="en-US" sz="1600">
                <a:solidFill>
                  <a:srgbClr val="D4D4D4"/>
                </a:solidFill>
                <a:latin typeface="Consolas" panose="020B0609020204030204" pitchFamily="49" charset="0"/>
              </a:rPr>
              <a:t> </a:t>
            </a:r>
            <a:r>
              <a:rPr lang="en-US" sz="1600" err="1">
                <a:solidFill>
                  <a:srgbClr val="D4D4D4"/>
                </a:solidFill>
                <a:latin typeface="Consolas" panose="020B0609020204030204" pitchFamily="49" charset="0"/>
              </a:rPr>
              <a:t>BuildConfiguration</a:t>
            </a:r>
            <a:r>
              <a:rPr lang="en-US" sz="1600">
                <a:solidFill>
                  <a:srgbClr val="D4D4D4"/>
                </a:solidFill>
                <a:latin typeface="Consolas" panose="020B0609020204030204" pitchFamily="49" charset="0"/>
              </a:rPr>
              <a:t>=Release</a:t>
            </a:r>
          </a:p>
          <a:p>
            <a:r>
              <a:rPr lang="en-US" sz="1600">
                <a:solidFill>
                  <a:srgbClr val="569CD6"/>
                </a:solidFill>
                <a:latin typeface="Consolas" panose="020B0609020204030204" pitchFamily="49" charset="0"/>
              </a:rPr>
              <a:t>RUN</a:t>
            </a:r>
            <a:r>
              <a:rPr lang="en-US" sz="1600">
                <a:solidFill>
                  <a:srgbClr val="D4D4D4"/>
                </a:solidFill>
                <a:latin typeface="Consolas" panose="020B0609020204030204" pitchFamily="49" charset="0"/>
              </a:rPr>
              <a:t> dotnet publish -c $</a:t>
            </a:r>
            <a:r>
              <a:rPr lang="en-US" sz="1600" err="1">
                <a:solidFill>
                  <a:srgbClr val="D4D4D4"/>
                </a:solidFill>
                <a:latin typeface="Consolas" panose="020B0609020204030204" pitchFamily="49" charset="0"/>
              </a:rPr>
              <a:t>BuildConfiguration</a:t>
            </a:r>
            <a:r>
              <a:rPr lang="en-US" sz="1600">
                <a:solidFill>
                  <a:srgbClr val="D4D4D4"/>
                </a:solidFill>
                <a:latin typeface="Consolas" panose="020B0609020204030204" pitchFamily="49" charset="0"/>
              </a:rPr>
              <a:t> -o /app</a:t>
            </a:r>
          </a:p>
          <a:p>
            <a:br>
              <a:rPr lang="en-US" sz="1600">
                <a:solidFill>
                  <a:srgbClr val="D4D4D4"/>
                </a:solidFill>
                <a:latin typeface="Consolas" panose="020B0609020204030204" pitchFamily="49" charset="0"/>
              </a:rPr>
            </a:br>
            <a:r>
              <a:rPr lang="en-US" sz="1600">
                <a:solidFill>
                  <a:srgbClr val="569CD6"/>
                </a:solidFill>
                <a:latin typeface="Consolas" panose="020B0609020204030204" pitchFamily="49" charset="0"/>
              </a:rPr>
              <a:t>FROM</a:t>
            </a:r>
            <a:r>
              <a:rPr lang="en-US" sz="1600">
                <a:solidFill>
                  <a:srgbClr val="D4D4D4"/>
                </a:solidFill>
                <a:latin typeface="Consolas" panose="020B0609020204030204" pitchFamily="49" charset="0"/>
              </a:rPr>
              <a:t> base </a:t>
            </a:r>
            <a:r>
              <a:rPr lang="en-US" sz="1600">
                <a:solidFill>
                  <a:srgbClr val="569CD6"/>
                </a:solidFill>
                <a:latin typeface="Consolas" panose="020B0609020204030204" pitchFamily="49" charset="0"/>
              </a:rPr>
              <a:t>AS</a:t>
            </a:r>
            <a:r>
              <a:rPr lang="en-US" sz="1600">
                <a:solidFill>
                  <a:srgbClr val="D4D4D4"/>
                </a:solidFill>
                <a:latin typeface="Consolas" panose="020B0609020204030204" pitchFamily="49" charset="0"/>
              </a:rPr>
              <a:t> production</a:t>
            </a:r>
          </a:p>
          <a:p>
            <a:r>
              <a:rPr lang="en-US" sz="1600">
                <a:solidFill>
                  <a:srgbClr val="569CD6"/>
                </a:solidFill>
                <a:latin typeface="Consolas" panose="020B0609020204030204" pitchFamily="49" charset="0"/>
              </a:rPr>
              <a:t>WORKDIR</a:t>
            </a:r>
            <a:r>
              <a:rPr lang="en-US" sz="1600">
                <a:solidFill>
                  <a:srgbClr val="D4D4D4"/>
                </a:solidFill>
                <a:latin typeface="Consolas" panose="020B0609020204030204" pitchFamily="49" charset="0"/>
              </a:rPr>
              <a:t> /app</a:t>
            </a:r>
          </a:p>
          <a:p>
            <a:r>
              <a:rPr lang="en-US" sz="1600">
                <a:solidFill>
                  <a:srgbClr val="569CD6"/>
                </a:solidFill>
                <a:latin typeface="Consolas" panose="020B0609020204030204" pitchFamily="49" charset="0"/>
              </a:rPr>
              <a:t>COPY</a:t>
            </a:r>
            <a:r>
              <a:rPr lang="en-US" sz="1600">
                <a:solidFill>
                  <a:srgbClr val="D4D4D4"/>
                </a:solidFill>
                <a:latin typeface="Consolas" panose="020B0609020204030204" pitchFamily="49" charset="0"/>
              </a:rPr>
              <a:t> --from=publish /app .</a:t>
            </a:r>
          </a:p>
          <a:p>
            <a:r>
              <a:rPr lang="en-US" sz="1600">
                <a:solidFill>
                  <a:srgbClr val="569CD6"/>
                </a:solidFill>
                <a:latin typeface="Consolas" panose="020B0609020204030204" pitchFamily="49" charset="0"/>
              </a:rPr>
              <a:t>ENTRYPOINT</a:t>
            </a:r>
            <a:r>
              <a:rPr lang="en-US" sz="1600">
                <a:solidFill>
                  <a:srgbClr val="D4D4D4"/>
                </a:solidFill>
                <a:latin typeface="Consolas" panose="020B0609020204030204" pitchFamily="49" charset="0"/>
              </a:rPr>
              <a:t> [</a:t>
            </a:r>
            <a:r>
              <a:rPr lang="en-US" sz="1600">
                <a:solidFill>
                  <a:srgbClr val="CE9178"/>
                </a:solidFill>
                <a:latin typeface="Consolas" panose="020B0609020204030204" pitchFamily="49" charset="0"/>
              </a:rPr>
              <a:t>"dotnet"</a:t>
            </a:r>
            <a:r>
              <a:rPr lang="en-US" sz="1600">
                <a:solidFill>
                  <a:srgbClr val="D4D4D4"/>
                </a:solidFill>
                <a:latin typeface="Consolas" panose="020B0609020204030204" pitchFamily="49" charset="0"/>
              </a:rPr>
              <a:t>, </a:t>
            </a:r>
            <a:r>
              <a:rPr lang="en-US" sz="1600">
                <a:solidFill>
                  <a:srgbClr val="CE9178"/>
                </a:solidFill>
                <a:latin typeface="Consolas" panose="020B0609020204030204" pitchFamily="49" charset="0"/>
              </a:rPr>
              <a:t>"Web.dll"</a:t>
            </a:r>
            <a:r>
              <a:rPr lang="en-US" sz="1600">
                <a:solidFill>
                  <a:srgbClr val="D4D4D4"/>
                </a:solidFill>
                <a:latin typeface="Consolas" panose="020B0609020204030204" pitchFamily="49" charset="0"/>
              </a:rPr>
              <a:t>]</a:t>
            </a:r>
            <a:endParaRPr lang="en-US" sz="1600" b="0">
              <a:solidFill>
                <a:srgbClr val="D4D4D4"/>
              </a:solidFill>
              <a:effectLst/>
              <a:latin typeface="Consolas" panose="020B0609020204030204" pitchFamily="49" charset="0"/>
            </a:endParaRPr>
          </a:p>
        </p:txBody>
      </p:sp>
      <p:sp>
        <p:nvSpPr>
          <p:cNvPr id="8" name="Rectangle 7">
            <a:extLst>
              <a:ext uri="{FF2B5EF4-FFF2-40B4-BE49-F238E27FC236}">
                <a16:creationId xmlns:a16="http://schemas.microsoft.com/office/drawing/2014/main" id="{E2927F09-04A7-4362-908D-8EAE333E8307}"/>
              </a:ext>
            </a:extLst>
          </p:cNvPr>
          <p:cNvSpPr/>
          <p:nvPr/>
        </p:nvSpPr>
        <p:spPr bwMode="auto">
          <a:xfrm>
            <a:off x="6431280" y="3413581"/>
            <a:ext cx="3002280" cy="1066800"/>
          </a:xfrm>
          <a:prstGeom prst="rect">
            <a:avLst/>
          </a:prstGeom>
          <a:noFill/>
          <a:ln w="57150">
            <a:solidFill>
              <a:schemeClr val="accent3">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10" name="Group 9">
            <a:extLst>
              <a:ext uri="{FF2B5EF4-FFF2-40B4-BE49-F238E27FC236}">
                <a16:creationId xmlns:a16="http://schemas.microsoft.com/office/drawing/2014/main" id="{21E6832F-FB51-4548-9682-69164B441AA4}"/>
              </a:ext>
            </a:extLst>
          </p:cNvPr>
          <p:cNvGrpSpPr/>
          <p:nvPr/>
        </p:nvGrpSpPr>
        <p:grpSpPr>
          <a:xfrm>
            <a:off x="3858386" y="6041221"/>
            <a:ext cx="1087962" cy="643339"/>
            <a:chOff x="2361586" y="6252336"/>
            <a:chExt cx="1087962" cy="643339"/>
          </a:xfrm>
        </p:grpSpPr>
        <p:pic>
          <p:nvPicPr>
            <p:cNvPr id="11" name="Picture 10">
              <a:extLst>
                <a:ext uri="{FF2B5EF4-FFF2-40B4-BE49-F238E27FC236}">
                  <a16:creationId xmlns:a16="http://schemas.microsoft.com/office/drawing/2014/main" id="{3E7127DA-990B-4EE1-9F44-AD4A218461A7}"/>
                </a:ext>
              </a:extLst>
            </p:cNvPr>
            <p:cNvPicPr>
              <a:picLocks noChangeAspect="1"/>
            </p:cNvPicPr>
            <p:nvPr/>
          </p:nvPicPr>
          <p:blipFill>
            <a:blip r:embed="rId2"/>
            <a:stretch>
              <a:fillRect/>
            </a:stretch>
          </p:blipFill>
          <p:spPr>
            <a:xfrm>
              <a:off x="2585448" y="6252336"/>
              <a:ext cx="637765" cy="485838"/>
            </a:xfrm>
            <a:prstGeom prst="rect">
              <a:avLst/>
            </a:prstGeom>
          </p:spPr>
        </p:pic>
        <p:sp>
          <p:nvSpPr>
            <p:cNvPr id="12" name="TextBox 11">
              <a:extLst>
                <a:ext uri="{FF2B5EF4-FFF2-40B4-BE49-F238E27FC236}">
                  <a16:creationId xmlns:a16="http://schemas.microsoft.com/office/drawing/2014/main" id="{CE4CF5C6-714E-4F42-B36E-935101363719}"/>
                </a:ext>
              </a:extLst>
            </p:cNvPr>
            <p:cNvSpPr txBox="1"/>
            <p:nvPr/>
          </p:nvSpPr>
          <p:spPr>
            <a:xfrm>
              <a:off x="2361586" y="6641759"/>
              <a:ext cx="1087962" cy="253916"/>
            </a:xfrm>
            <a:prstGeom prst="rect">
              <a:avLst/>
            </a:prstGeom>
            <a:noFill/>
          </p:spPr>
          <p:txBody>
            <a:bodyPr wrap="square" rtlCol="0">
              <a:spAutoFit/>
            </a:bodyPr>
            <a:lstStyle/>
            <a:p>
              <a:pPr algn="ctr"/>
              <a:r>
                <a:rPr lang="en-US" sz="1050"/>
                <a:t>Integration Env</a:t>
              </a:r>
            </a:p>
          </p:txBody>
        </p:sp>
      </p:grpSp>
      <p:sp>
        <p:nvSpPr>
          <p:cNvPr id="15" name="Rectangle 14">
            <a:extLst>
              <a:ext uri="{FF2B5EF4-FFF2-40B4-BE49-F238E27FC236}">
                <a16:creationId xmlns:a16="http://schemas.microsoft.com/office/drawing/2014/main" id="{35D15C9B-338B-4CF0-9688-B4B80C2942A0}"/>
              </a:ext>
            </a:extLst>
          </p:cNvPr>
          <p:cNvSpPr/>
          <p:nvPr/>
        </p:nvSpPr>
        <p:spPr>
          <a:xfrm>
            <a:off x="1052160" y="4203968"/>
            <a:ext cx="432259" cy="219458"/>
          </a:xfrm>
          <a:prstGeom prst="rect">
            <a:avLst/>
          </a:prstGeom>
          <a:solidFill>
            <a:srgbClr val="7030A0"/>
          </a:solidFill>
          <a:ln w="25400" cap="flat" cmpd="sng" algn="ctr">
            <a:noFill/>
            <a:prstDash val="solid"/>
          </a:ln>
          <a:effectLst/>
        </p:spPr>
        <p:txBody>
          <a:bodyPr lIns="0" tIns="0" rIns="0" bIns="0" rtlCol="0" anchor="ctr"/>
          <a:lstStyle/>
          <a:p>
            <a:pPr algn="ctr" defTabSz="1218966">
              <a:defRPr/>
            </a:pPr>
            <a:r>
              <a:rPr lang="en-US" sz="980" kern="0">
                <a:solidFill>
                  <a:srgbClr val="FFFFFF"/>
                </a:solidFill>
                <a:latin typeface="Calibri"/>
              </a:rPr>
              <a:t>web:1</a:t>
            </a:r>
          </a:p>
        </p:txBody>
      </p:sp>
      <p:grpSp>
        <p:nvGrpSpPr>
          <p:cNvPr id="71" name="Group 70">
            <a:extLst>
              <a:ext uri="{FF2B5EF4-FFF2-40B4-BE49-F238E27FC236}">
                <a16:creationId xmlns:a16="http://schemas.microsoft.com/office/drawing/2014/main" id="{2C55F02F-72EC-4CA3-BCA2-C58B296832CB}"/>
              </a:ext>
            </a:extLst>
          </p:cNvPr>
          <p:cNvGrpSpPr/>
          <p:nvPr/>
        </p:nvGrpSpPr>
        <p:grpSpPr>
          <a:xfrm>
            <a:off x="4426503" y="5757002"/>
            <a:ext cx="721037" cy="444217"/>
            <a:chOff x="3240661" y="1005909"/>
            <a:chExt cx="540854" cy="333210"/>
          </a:xfrm>
        </p:grpSpPr>
        <p:grpSp>
          <p:nvGrpSpPr>
            <p:cNvPr id="72" name="Group 71">
              <a:extLst>
                <a:ext uri="{FF2B5EF4-FFF2-40B4-BE49-F238E27FC236}">
                  <a16:creationId xmlns:a16="http://schemas.microsoft.com/office/drawing/2014/main" id="{849A7EB5-5AF3-4308-98AC-983AE906B449}"/>
                </a:ext>
              </a:extLst>
            </p:cNvPr>
            <p:cNvGrpSpPr/>
            <p:nvPr/>
          </p:nvGrpSpPr>
          <p:grpSpPr>
            <a:xfrm>
              <a:off x="3240661" y="1005909"/>
              <a:ext cx="540854" cy="333210"/>
              <a:chOff x="1926169" y="1632181"/>
              <a:chExt cx="540854" cy="333210"/>
            </a:xfrm>
          </p:grpSpPr>
          <p:sp>
            <p:nvSpPr>
              <p:cNvPr id="74" name="Rectangle 73">
                <a:extLst>
                  <a:ext uri="{FF2B5EF4-FFF2-40B4-BE49-F238E27FC236}">
                    <a16:creationId xmlns:a16="http://schemas.microsoft.com/office/drawing/2014/main" id="{6DCE8B8F-90C9-4761-B9CF-03CC93D216A9}"/>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75" name="Rectangle 74">
                <a:extLst>
                  <a:ext uri="{FF2B5EF4-FFF2-40B4-BE49-F238E27FC236}">
                    <a16:creationId xmlns:a16="http://schemas.microsoft.com/office/drawing/2014/main" id="{F674DAA2-4E50-4604-945A-A1C27659CDC4}"/>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nvGrpSpPr>
              <p:cNvPr id="76" name="Group 75">
                <a:extLst>
                  <a:ext uri="{FF2B5EF4-FFF2-40B4-BE49-F238E27FC236}">
                    <a16:creationId xmlns:a16="http://schemas.microsoft.com/office/drawing/2014/main" id="{ED8E30DE-A4F2-4A28-977C-6B0485C43042}"/>
                  </a:ext>
                </a:extLst>
              </p:cNvPr>
              <p:cNvGrpSpPr/>
              <p:nvPr/>
            </p:nvGrpSpPr>
            <p:grpSpPr>
              <a:xfrm>
                <a:off x="1989961" y="1665409"/>
                <a:ext cx="413499" cy="266755"/>
                <a:chOff x="1371600" y="2038342"/>
                <a:chExt cx="609600" cy="393263"/>
              </a:xfrm>
            </p:grpSpPr>
            <p:cxnSp>
              <p:nvCxnSpPr>
                <p:cNvPr id="80" name="Straight Connector 79">
                  <a:extLst>
                    <a:ext uri="{FF2B5EF4-FFF2-40B4-BE49-F238E27FC236}">
                      <a16:creationId xmlns:a16="http://schemas.microsoft.com/office/drawing/2014/main" id="{F8AA5B90-CCA9-4F25-AC3A-CC657A5A9920}"/>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81" name="Straight Connector 80">
                  <a:extLst>
                    <a:ext uri="{FF2B5EF4-FFF2-40B4-BE49-F238E27FC236}">
                      <a16:creationId xmlns:a16="http://schemas.microsoft.com/office/drawing/2014/main" id="{625F0336-00DF-4D36-AA17-ADC837E4C0E2}"/>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82" name="Straight Connector 81">
                  <a:extLst>
                    <a:ext uri="{FF2B5EF4-FFF2-40B4-BE49-F238E27FC236}">
                      <a16:creationId xmlns:a16="http://schemas.microsoft.com/office/drawing/2014/main" id="{1431BA00-ED11-4168-8C72-7EA45FD6DC5E}"/>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83" name="Straight Connector 82">
                  <a:extLst>
                    <a:ext uri="{FF2B5EF4-FFF2-40B4-BE49-F238E27FC236}">
                      <a16:creationId xmlns:a16="http://schemas.microsoft.com/office/drawing/2014/main" id="{3718C4F3-EF7B-48B5-A24A-3B83F8D6723E}"/>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84" name="Straight Connector 83">
                  <a:extLst>
                    <a:ext uri="{FF2B5EF4-FFF2-40B4-BE49-F238E27FC236}">
                      <a16:creationId xmlns:a16="http://schemas.microsoft.com/office/drawing/2014/main" id="{215193E6-C5D5-4EA8-A925-532C5AB063ED}"/>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85" name="Straight Connector 84">
                  <a:extLst>
                    <a:ext uri="{FF2B5EF4-FFF2-40B4-BE49-F238E27FC236}">
                      <a16:creationId xmlns:a16="http://schemas.microsoft.com/office/drawing/2014/main" id="{7A52F436-05DE-4F36-BAE4-5ED514668B0C}"/>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86" name="Straight Connector 85">
                  <a:extLst>
                    <a:ext uri="{FF2B5EF4-FFF2-40B4-BE49-F238E27FC236}">
                      <a16:creationId xmlns:a16="http://schemas.microsoft.com/office/drawing/2014/main" id="{85B8C4DA-E292-4FCA-B2A9-0D3C83AAF77F}"/>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87" name="Straight Connector 86">
                  <a:extLst>
                    <a:ext uri="{FF2B5EF4-FFF2-40B4-BE49-F238E27FC236}">
                      <a16:creationId xmlns:a16="http://schemas.microsoft.com/office/drawing/2014/main" id="{450667F9-A4AA-4E1F-A7AE-A8AFE55BDEAB}"/>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88" name="Straight Connector 87">
                  <a:extLst>
                    <a:ext uri="{FF2B5EF4-FFF2-40B4-BE49-F238E27FC236}">
                      <a16:creationId xmlns:a16="http://schemas.microsoft.com/office/drawing/2014/main" id="{2FF1678B-AA9A-4D4E-96E8-6C1B5A79B3C3}"/>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77" name="Rectangle 76">
                <a:extLst>
                  <a:ext uri="{FF2B5EF4-FFF2-40B4-BE49-F238E27FC236}">
                    <a16:creationId xmlns:a16="http://schemas.microsoft.com/office/drawing/2014/main" id="{2B1C3680-5A71-4CFC-B429-5161AB9C4144}"/>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78" name="Rectangle 77">
                <a:extLst>
                  <a:ext uri="{FF2B5EF4-FFF2-40B4-BE49-F238E27FC236}">
                    <a16:creationId xmlns:a16="http://schemas.microsoft.com/office/drawing/2014/main" id="{87ADDBF4-51C0-4C4F-883D-F9E235705D3F}"/>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79" name="Rectangle 78">
                <a:extLst>
                  <a:ext uri="{FF2B5EF4-FFF2-40B4-BE49-F238E27FC236}">
                    <a16:creationId xmlns:a16="http://schemas.microsoft.com/office/drawing/2014/main" id="{0699AFC2-D7AC-4E3A-9AB8-052FEEAE13B4}"/>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sp>
          <p:nvSpPr>
            <p:cNvPr id="73" name="Rectangle 72">
              <a:extLst>
                <a:ext uri="{FF2B5EF4-FFF2-40B4-BE49-F238E27FC236}">
                  <a16:creationId xmlns:a16="http://schemas.microsoft.com/office/drawing/2014/main" id="{B22A1263-50EB-4541-8D58-F2DF45A6B6F4}"/>
                </a:ext>
              </a:extLst>
            </p:cNvPr>
            <p:cNvSpPr/>
            <p:nvPr/>
          </p:nvSpPr>
          <p:spPr>
            <a:xfrm>
              <a:off x="3347642" y="1092724"/>
              <a:ext cx="324240" cy="164616"/>
            </a:xfrm>
            <a:prstGeom prst="rect">
              <a:avLst/>
            </a:prstGeom>
            <a:solidFill>
              <a:srgbClr val="7030A0"/>
            </a:solidFill>
            <a:ln w="25400" cap="flat" cmpd="sng" algn="ctr">
              <a:noFill/>
              <a:prstDash val="solid"/>
            </a:ln>
            <a:effectLst/>
          </p:spPr>
          <p:txBody>
            <a:bodyPr lIns="0" tIns="0" rIns="0" bIns="0" rtlCol="0" anchor="ctr"/>
            <a:lstStyle/>
            <a:p>
              <a:pPr algn="ctr" defTabSz="1218966">
                <a:defRPr/>
              </a:pPr>
              <a:r>
                <a:rPr lang="en-US" sz="980" kern="0">
                  <a:solidFill>
                    <a:srgbClr val="FFFFFF"/>
                  </a:solidFill>
                  <a:latin typeface="Calibri"/>
                </a:rPr>
                <a:t>web:1</a:t>
              </a:r>
            </a:p>
          </p:txBody>
        </p:sp>
      </p:grpSp>
      <p:grpSp>
        <p:nvGrpSpPr>
          <p:cNvPr id="89" name="Group 88">
            <a:extLst>
              <a:ext uri="{FF2B5EF4-FFF2-40B4-BE49-F238E27FC236}">
                <a16:creationId xmlns:a16="http://schemas.microsoft.com/office/drawing/2014/main" id="{C3C55AEA-53F2-4040-93F7-BABE991149BB}"/>
              </a:ext>
            </a:extLst>
          </p:cNvPr>
          <p:cNvGrpSpPr/>
          <p:nvPr/>
        </p:nvGrpSpPr>
        <p:grpSpPr>
          <a:xfrm>
            <a:off x="3707026" y="5757005"/>
            <a:ext cx="721037" cy="444217"/>
            <a:chOff x="3240661" y="1005909"/>
            <a:chExt cx="540854" cy="333210"/>
          </a:xfrm>
        </p:grpSpPr>
        <p:grpSp>
          <p:nvGrpSpPr>
            <p:cNvPr id="90" name="Group 89">
              <a:extLst>
                <a:ext uri="{FF2B5EF4-FFF2-40B4-BE49-F238E27FC236}">
                  <a16:creationId xmlns:a16="http://schemas.microsoft.com/office/drawing/2014/main" id="{001F4E16-DA4D-480B-BBB1-1ACBCA1171A1}"/>
                </a:ext>
              </a:extLst>
            </p:cNvPr>
            <p:cNvGrpSpPr/>
            <p:nvPr/>
          </p:nvGrpSpPr>
          <p:grpSpPr>
            <a:xfrm>
              <a:off x="3240661" y="1005909"/>
              <a:ext cx="540854" cy="333210"/>
              <a:chOff x="1926169" y="1632181"/>
              <a:chExt cx="540854" cy="333210"/>
            </a:xfrm>
          </p:grpSpPr>
          <p:sp>
            <p:nvSpPr>
              <p:cNvPr id="92" name="Rectangle 91">
                <a:extLst>
                  <a:ext uri="{FF2B5EF4-FFF2-40B4-BE49-F238E27FC236}">
                    <a16:creationId xmlns:a16="http://schemas.microsoft.com/office/drawing/2014/main" id="{7B86FE43-6DF8-448A-AF3B-9305D3D703EC}"/>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93" name="Rectangle 92">
                <a:extLst>
                  <a:ext uri="{FF2B5EF4-FFF2-40B4-BE49-F238E27FC236}">
                    <a16:creationId xmlns:a16="http://schemas.microsoft.com/office/drawing/2014/main" id="{0E3BDAF3-1BF2-45C9-91A3-9A717438101F}"/>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nvGrpSpPr>
              <p:cNvPr id="94" name="Group 93">
                <a:extLst>
                  <a:ext uri="{FF2B5EF4-FFF2-40B4-BE49-F238E27FC236}">
                    <a16:creationId xmlns:a16="http://schemas.microsoft.com/office/drawing/2014/main" id="{92E8C14C-B571-454F-96A8-9300729A3A22}"/>
                  </a:ext>
                </a:extLst>
              </p:cNvPr>
              <p:cNvGrpSpPr/>
              <p:nvPr/>
            </p:nvGrpSpPr>
            <p:grpSpPr>
              <a:xfrm>
                <a:off x="1989961" y="1665409"/>
                <a:ext cx="413499" cy="266755"/>
                <a:chOff x="1371600" y="2038342"/>
                <a:chExt cx="609600" cy="393263"/>
              </a:xfrm>
            </p:grpSpPr>
            <p:cxnSp>
              <p:nvCxnSpPr>
                <p:cNvPr id="98" name="Straight Connector 97">
                  <a:extLst>
                    <a:ext uri="{FF2B5EF4-FFF2-40B4-BE49-F238E27FC236}">
                      <a16:creationId xmlns:a16="http://schemas.microsoft.com/office/drawing/2014/main" id="{64EB1A3C-0DF1-4279-9D7F-2EF7CE2A3C1B}"/>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99" name="Straight Connector 98">
                  <a:extLst>
                    <a:ext uri="{FF2B5EF4-FFF2-40B4-BE49-F238E27FC236}">
                      <a16:creationId xmlns:a16="http://schemas.microsoft.com/office/drawing/2014/main" id="{2058DD2A-858E-464C-8D29-BB4A34635B8A}"/>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100" name="Straight Connector 99">
                  <a:extLst>
                    <a:ext uri="{FF2B5EF4-FFF2-40B4-BE49-F238E27FC236}">
                      <a16:creationId xmlns:a16="http://schemas.microsoft.com/office/drawing/2014/main" id="{F716137E-7087-4F95-9479-26465B97D636}"/>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101" name="Straight Connector 100">
                  <a:extLst>
                    <a:ext uri="{FF2B5EF4-FFF2-40B4-BE49-F238E27FC236}">
                      <a16:creationId xmlns:a16="http://schemas.microsoft.com/office/drawing/2014/main" id="{2385BD4B-DB80-4C90-9449-EC6E075A7C5F}"/>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102" name="Straight Connector 101">
                  <a:extLst>
                    <a:ext uri="{FF2B5EF4-FFF2-40B4-BE49-F238E27FC236}">
                      <a16:creationId xmlns:a16="http://schemas.microsoft.com/office/drawing/2014/main" id="{D7696A99-2F06-4EC6-999A-7D94ED9E728E}"/>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103" name="Straight Connector 102">
                  <a:extLst>
                    <a:ext uri="{FF2B5EF4-FFF2-40B4-BE49-F238E27FC236}">
                      <a16:creationId xmlns:a16="http://schemas.microsoft.com/office/drawing/2014/main" id="{6EDC0C19-B172-49FF-B67D-2F5D48AAD9A6}"/>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104" name="Straight Connector 103">
                  <a:extLst>
                    <a:ext uri="{FF2B5EF4-FFF2-40B4-BE49-F238E27FC236}">
                      <a16:creationId xmlns:a16="http://schemas.microsoft.com/office/drawing/2014/main" id="{C3C69701-0100-47FA-84D3-4ACBC1382075}"/>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105" name="Straight Connector 104">
                  <a:extLst>
                    <a:ext uri="{FF2B5EF4-FFF2-40B4-BE49-F238E27FC236}">
                      <a16:creationId xmlns:a16="http://schemas.microsoft.com/office/drawing/2014/main" id="{1578DD0A-003C-4E4E-B3C7-B9199880BB79}"/>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106" name="Straight Connector 105">
                  <a:extLst>
                    <a:ext uri="{FF2B5EF4-FFF2-40B4-BE49-F238E27FC236}">
                      <a16:creationId xmlns:a16="http://schemas.microsoft.com/office/drawing/2014/main" id="{0906EDE7-75A1-4468-A321-6ECCA2AD7ABC}"/>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95" name="Rectangle 94">
                <a:extLst>
                  <a:ext uri="{FF2B5EF4-FFF2-40B4-BE49-F238E27FC236}">
                    <a16:creationId xmlns:a16="http://schemas.microsoft.com/office/drawing/2014/main" id="{30400358-DB27-4183-879D-4811EA6A9DD0}"/>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96" name="Rectangle 95">
                <a:extLst>
                  <a:ext uri="{FF2B5EF4-FFF2-40B4-BE49-F238E27FC236}">
                    <a16:creationId xmlns:a16="http://schemas.microsoft.com/office/drawing/2014/main" id="{24685A52-23C4-4198-9B61-6363B8F047F2}"/>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97" name="Rectangle 96">
                <a:extLst>
                  <a:ext uri="{FF2B5EF4-FFF2-40B4-BE49-F238E27FC236}">
                    <a16:creationId xmlns:a16="http://schemas.microsoft.com/office/drawing/2014/main" id="{15182A16-1BB7-4ED1-AA42-B13EF6C778AD}"/>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sp>
          <p:nvSpPr>
            <p:cNvPr id="91" name="Rectangle 90">
              <a:extLst>
                <a:ext uri="{FF2B5EF4-FFF2-40B4-BE49-F238E27FC236}">
                  <a16:creationId xmlns:a16="http://schemas.microsoft.com/office/drawing/2014/main" id="{5B01A4FF-2B3B-4E12-820F-9603E173E1F9}"/>
                </a:ext>
              </a:extLst>
            </p:cNvPr>
            <p:cNvSpPr/>
            <p:nvPr/>
          </p:nvSpPr>
          <p:spPr>
            <a:xfrm>
              <a:off x="3347642" y="1092724"/>
              <a:ext cx="324240" cy="164616"/>
            </a:xfrm>
            <a:prstGeom prst="rect">
              <a:avLst/>
            </a:prstGeom>
            <a:solidFill>
              <a:srgbClr val="00B050"/>
            </a:solidFill>
            <a:ln w="25400" cap="flat" cmpd="sng" algn="ctr">
              <a:noFill/>
              <a:prstDash val="solid"/>
            </a:ln>
            <a:effectLst/>
          </p:spPr>
          <p:txBody>
            <a:bodyPr lIns="0" tIns="0" rIns="0" bIns="0" rtlCol="0" anchor="ctr"/>
            <a:lstStyle/>
            <a:p>
              <a:pPr algn="ctr" defTabSz="1218966">
                <a:defRPr/>
              </a:pPr>
              <a:r>
                <a:rPr lang="en-US" sz="980" kern="0">
                  <a:solidFill>
                    <a:srgbClr val="FFFFFF"/>
                  </a:solidFill>
                  <a:latin typeface="Calibri"/>
                </a:rPr>
                <a:t>test:1</a:t>
              </a:r>
            </a:p>
          </p:txBody>
        </p:sp>
      </p:grpSp>
      <p:sp>
        <p:nvSpPr>
          <p:cNvPr id="107" name="Rectangle 106">
            <a:extLst>
              <a:ext uri="{FF2B5EF4-FFF2-40B4-BE49-F238E27FC236}">
                <a16:creationId xmlns:a16="http://schemas.microsoft.com/office/drawing/2014/main" id="{0AA18B33-9717-4656-8243-66EAC62A85F4}"/>
              </a:ext>
            </a:extLst>
          </p:cNvPr>
          <p:cNvSpPr/>
          <p:nvPr/>
        </p:nvSpPr>
        <p:spPr bwMode="auto">
          <a:xfrm>
            <a:off x="3769165" y="3962400"/>
            <a:ext cx="811289" cy="5179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49" name="Graphic 48">
            <a:extLst>
              <a:ext uri="{FF2B5EF4-FFF2-40B4-BE49-F238E27FC236}">
                <a16:creationId xmlns:a16="http://schemas.microsoft.com/office/drawing/2014/main" id="{1E65F341-2990-42D3-AA5A-571A5FDFA4BB}"/>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t="8786" b="12211"/>
          <a:stretch/>
        </p:blipFill>
        <p:spPr>
          <a:xfrm>
            <a:off x="3476362" y="3632473"/>
            <a:ext cx="1310660" cy="1035452"/>
          </a:xfrm>
          <a:prstGeom prst="rect">
            <a:avLst/>
          </a:prstGeom>
        </p:spPr>
      </p:pic>
      <p:pic>
        <p:nvPicPr>
          <p:cNvPr id="9" name="Graphic 8">
            <a:extLst>
              <a:ext uri="{FF2B5EF4-FFF2-40B4-BE49-F238E27FC236}">
                <a16:creationId xmlns:a16="http://schemas.microsoft.com/office/drawing/2014/main" id="{C09469E5-7C5E-42FA-A4E4-83E05D7C86E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69619" y="3540610"/>
            <a:ext cx="1013461" cy="1013461"/>
          </a:xfrm>
          <a:prstGeom prst="rect">
            <a:avLst/>
          </a:prstGeom>
        </p:spPr>
      </p:pic>
    </p:spTree>
    <p:extLst>
      <p:ext uri="{BB962C8B-B14F-4D97-AF65-F5344CB8AC3E}">
        <p14:creationId xmlns:p14="http://schemas.microsoft.com/office/powerpoint/2010/main" val="19923412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wipe(left)">
                                      <p:cBhvr>
                                        <p:cTn id="11" dur="500"/>
                                        <p:tgtEl>
                                          <p:spTgt spid="3">
                                            <p:txEl>
                                              <p:pRg st="1" end="1"/>
                                            </p:txEl>
                                          </p:spTgt>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up)">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wipe(up)">
                                      <p:cBhvr>
                                        <p:cTn id="20" dur="500"/>
                                        <p:tgtEl>
                                          <p:spTgt spid="7"/>
                                        </p:tgtEl>
                                      </p:cBhvr>
                                    </p:animEffect>
                                  </p:childTnLst>
                                </p:cTn>
                              </p:par>
                            </p:childTnLst>
                          </p:cTn>
                        </p:par>
                        <p:par>
                          <p:cTn id="21" fill="hold">
                            <p:stCondLst>
                              <p:cond delay="500"/>
                            </p:stCondLst>
                            <p:childTnLst>
                              <p:par>
                                <p:cTn id="22" presetID="10" presetClass="entr" presetSubtype="0" fill="hold" grpId="0" nodeType="after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nodeType="clickEffect">
                                  <p:stCondLst>
                                    <p:cond delay="0"/>
                                  </p:stCondLst>
                                  <p:childTnLst>
                                    <p:set>
                                      <p:cBhvr>
                                        <p:cTn id="28" dur="1" fill="hold">
                                          <p:stCondLst>
                                            <p:cond delay="0"/>
                                          </p:stCondLst>
                                        </p:cTn>
                                        <p:tgtEl>
                                          <p:spTgt spid="3">
                                            <p:txEl>
                                              <p:pRg st="2" end="2"/>
                                            </p:txEl>
                                          </p:spTgt>
                                        </p:tgtEl>
                                        <p:attrNameLst>
                                          <p:attrName>style.visibility</p:attrName>
                                        </p:attrNameLst>
                                      </p:cBhvr>
                                      <p:to>
                                        <p:strVal val="visible"/>
                                      </p:to>
                                    </p:set>
                                    <p:animEffect transition="in" filter="wipe(left)">
                                      <p:cBhvr>
                                        <p:cTn id="29" dur="500"/>
                                        <p:tgtEl>
                                          <p:spTgt spid="3">
                                            <p:txEl>
                                              <p:pRg st="2" end="2"/>
                                            </p:txEl>
                                          </p:spTgt>
                                        </p:tgtEl>
                                      </p:cBhvr>
                                    </p:animEffect>
                                  </p:childTnLst>
                                </p:cTn>
                              </p:par>
                              <p:par>
                                <p:cTn id="30" presetID="22" presetClass="entr" presetSubtype="8" fill="hold" nodeType="withEffect">
                                  <p:stCondLst>
                                    <p:cond delay="0"/>
                                  </p:stCondLst>
                                  <p:childTnLst>
                                    <p:set>
                                      <p:cBhvr>
                                        <p:cTn id="31" dur="1" fill="hold">
                                          <p:stCondLst>
                                            <p:cond delay="0"/>
                                          </p:stCondLst>
                                        </p:cTn>
                                        <p:tgtEl>
                                          <p:spTgt spid="3">
                                            <p:txEl>
                                              <p:pRg st="3" end="3"/>
                                            </p:txEl>
                                          </p:spTgt>
                                        </p:tgtEl>
                                        <p:attrNameLst>
                                          <p:attrName>style.visibility</p:attrName>
                                        </p:attrNameLst>
                                      </p:cBhvr>
                                      <p:to>
                                        <p:strVal val="visible"/>
                                      </p:to>
                                    </p:set>
                                    <p:animEffect transition="in" filter="wipe(left)">
                                      <p:cBhvr>
                                        <p:cTn id="32" dur="500"/>
                                        <p:tgtEl>
                                          <p:spTgt spid="3">
                                            <p:txEl>
                                              <p:pRg st="3" end="3"/>
                                            </p:txEl>
                                          </p:spTgt>
                                        </p:tgtEl>
                                      </p:cBhvr>
                                    </p:animEffect>
                                  </p:childTnLst>
                                </p:cTn>
                              </p:par>
                            </p:childTnLst>
                          </p:cTn>
                        </p:par>
                        <p:par>
                          <p:cTn id="33" fill="hold">
                            <p:stCondLst>
                              <p:cond delay="500"/>
                            </p:stCondLst>
                            <p:childTnLst>
                              <p:par>
                                <p:cTn id="34" presetID="10" presetClass="entr" presetSubtype="0" fill="hold" nodeType="afterEffect">
                                  <p:stCondLst>
                                    <p:cond delay="0"/>
                                  </p:stCondLst>
                                  <p:childTnLst>
                                    <p:set>
                                      <p:cBhvr>
                                        <p:cTn id="35" dur="1" fill="hold">
                                          <p:stCondLst>
                                            <p:cond delay="0"/>
                                          </p:stCondLst>
                                        </p:cTn>
                                        <p:tgtEl>
                                          <p:spTgt spid="9"/>
                                        </p:tgtEl>
                                        <p:attrNameLst>
                                          <p:attrName>style.visibility</p:attrName>
                                        </p:attrNameLst>
                                      </p:cBhvr>
                                      <p:to>
                                        <p:strVal val="visible"/>
                                      </p:to>
                                    </p:set>
                                    <p:animEffect transition="in" filter="fade">
                                      <p:cBhvr>
                                        <p:cTn id="36" dur="500"/>
                                        <p:tgtEl>
                                          <p:spTgt spid="9"/>
                                        </p:tgtEl>
                                      </p:cBhvr>
                                    </p:animEffect>
                                  </p:childTnLst>
                                </p:cTn>
                              </p:par>
                              <p:par>
                                <p:cTn id="37" presetID="10" presetClass="entr" presetSubtype="0" fill="hold" nodeType="withEffect">
                                  <p:stCondLst>
                                    <p:cond delay="0"/>
                                  </p:stCondLst>
                                  <p:childTnLst>
                                    <p:set>
                                      <p:cBhvr>
                                        <p:cTn id="38" dur="1" fill="hold">
                                          <p:stCondLst>
                                            <p:cond delay="0"/>
                                          </p:stCondLst>
                                        </p:cTn>
                                        <p:tgtEl>
                                          <p:spTgt spid="49"/>
                                        </p:tgtEl>
                                        <p:attrNameLst>
                                          <p:attrName>style.visibility</p:attrName>
                                        </p:attrNameLst>
                                      </p:cBhvr>
                                      <p:to>
                                        <p:strVal val="visible"/>
                                      </p:to>
                                    </p:set>
                                    <p:animEffect transition="in" filter="fade">
                                      <p:cBhvr>
                                        <p:cTn id="39" dur="500"/>
                                        <p:tgtEl>
                                          <p:spTgt spid="49"/>
                                        </p:tgtEl>
                                      </p:cBhvr>
                                    </p:animEffect>
                                  </p:childTnLst>
                                </p:cTn>
                              </p:par>
                              <p:par>
                                <p:cTn id="40" presetID="10" presetClass="entr" presetSubtype="0" fill="hold" nodeType="with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fade">
                                      <p:cBhvr>
                                        <p:cTn id="42" dur="500"/>
                                        <p:tgtEl>
                                          <p:spTgt spid="10"/>
                                        </p:tgtEl>
                                      </p:cBhvr>
                                    </p:animEffec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2" nodeType="clickEffect">
                                  <p:stCondLst>
                                    <p:cond delay="0"/>
                                  </p:stCondLst>
                                  <p:childTnLst>
                                    <p:set>
                                      <p:cBhvr>
                                        <p:cTn id="46" dur="1" fill="hold">
                                          <p:stCondLst>
                                            <p:cond delay="0"/>
                                          </p:stCondLst>
                                        </p:cTn>
                                        <p:tgtEl>
                                          <p:spTgt spid="52"/>
                                        </p:tgtEl>
                                        <p:attrNameLst>
                                          <p:attrName>style.visibility</p:attrName>
                                        </p:attrNameLst>
                                      </p:cBhvr>
                                      <p:to>
                                        <p:strVal val="visible"/>
                                      </p:to>
                                    </p:set>
                                  </p:childTnLst>
                                </p:cTn>
                              </p:par>
                              <p:par>
                                <p:cTn id="47" presetID="42" presetClass="path" presetSubtype="0" accel="50000" decel="50000" fill="hold" grpId="0" nodeType="withEffect">
                                  <p:stCondLst>
                                    <p:cond delay="0"/>
                                  </p:stCondLst>
                                  <p:childTnLst>
                                    <p:animMotion origin="layout" path="M 3.33333E-6 4.81481E-6 L 0.22643 -0.01644 " pathEditMode="relative" rAng="0" ptsTypes="AA">
                                      <p:cBhvr>
                                        <p:cTn id="48" dur="2000" fill="hold"/>
                                        <p:tgtEl>
                                          <p:spTgt spid="52"/>
                                        </p:tgtEl>
                                        <p:attrNameLst>
                                          <p:attrName>ppt_x</p:attrName>
                                          <p:attrName>ppt_y</p:attrName>
                                        </p:attrNameLst>
                                      </p:cBhvr>
                                      <p:rCtr x="11315" y="-833"/>
                                    </p:animMotion>
                                  </p:childTnLst>
                                </p:cTn>
                              </p:par>
                              <p:par>
                                <p:cTn id="49" presetID="1" presetClass="entr" presetSubtype="0" fill="hold" grpId="2" nodeType="withEffect">
                                  <p:stCondLst>
                                    <p:cond delay="900"/>
                                  </p:stCondLst>
                                  <p:childTnLst>
                                    <p:set>
                                      <p:cBhvr>
                                        <p:cTn id="50" dur="1" fill="hold">
                                          <p:stCondLst>
                                            <p:cond delay="0"/>
                                          </p:stCondLst>
                                        </p:cTn>
                                        <p:tgtEl>
                                          <p:spTgt spid="15"/>
                                        </p:tgtEl>
                                        <p:attrNameLst>
                                          <p:attrName>style.visibility</p:attrName>
                                        </p:attrNameLst>
                                      </p:cBhvr>
                                      <p:to>
                                        <p:strVal val="visible"/>
                                      </p:to>
                                    </p:set>
                                  </p:childTnLst>
                                </p:cTn>
                              </p:par>
                              <p:par>
                                <p:cTn id="51" presetID="42" presetClass="path" presetSubtype="0" accel="50000" decel="50000" fill="hold" grpId="0" nodeType="withEffect">
                                  <p:stCondLst>
                                    <p:cond delay="900"/>
                                  </p:stCondLst>
                                  <p:childTnLst>
                                    <p:animMotion origin="layout" path="M 3.54167E-6 4.81481E-6 L 0.22656 -0.01644 " pathEditMode="relative" rAng="0" ptsTypes="AA">
                                      <p:cBhvr>
                                        <p:cTn id="52" dur="2000" fill="hold"/>
                                        <p:tgtEl>
                                          <p:spTgt spid="15"/>
                                        </p:tgtEl>
                                        <p:attrNameLst>
                                          <p:attrName>ppt_x</p:attrName>
                                          <p:attrName>ppt_y</p:attrName>
                                        </p:attrNameLst>
                                      </p:cBhvr>
                                      <p:rCtr x="11354" y="-833"/>
                                    </p:animMotion>
                                  </p:childTnLst>
                                </p:cTn>
                              </p:par>
                            </p:childTnLst>
                          </p:cTn>
                        </p:par>
                      </p:childTnLst>
                    </p:cTn>
                  </p:par>
                  <p:par>
                    <p:cTn id="53" fill="hold">
                      <p:stCondLst>
                        <p:cond delay="indefinite"/>
                      </p:stCondLst>
                      <p:childTnLst>
                        <p:par>
                          <p:cTn id="54" fill="hold">
                            <p:stCondLst>
                              <p:cond delay="0"/>
                            </p:stCondLst>
                            <p:childTnLst>
                              <p:par>
                                <p:cTn id="55" presetID="42" presetClass="path" presetSubtype="0" accel="50000" decel="50000" fill="hold" grpId="1" nodeType="clickEffect">
                                  <p:stCondLst>
                                    <p:cond delay="0"/>
                                  </p:stCondLst>
                                  <p:childTnLst>
                                    <p:animMotion origin="layout" path="M 0.22644 -0.01644 L 0.22942 0.24282 " pathEditMode="relative" rAng="0" ptsTypes="AA">
                                      <p:cBhvr>
                                        <p:cTn id="56" dur="2000" fill="hold"/>
                                        <p:tgtEl>
                                          <p:spTgt spid="52"/>
                                        </p:tgtEl>
                                        <p:attrNameLst>
                                          <p:attrName>ppt_x</p:attrName>
                                          <p:attrName>ppt_y</p:attrName>
                                        </p:attrNameLst>
                                      </p:cBhvr>
                                      <p:rCtr x="221" y="12940"/>
                                    </p:animMotion>
                                  </p:childTnLst>
                                </p:cTn>
                              </p:par>
                              <p:par>
                                <p:cTn id="57" presetID="10" presetClass="entr" presetSubtype="0" fill="hold" nodeType="withEffect">
                                  <p:stCondLst>
                                    <p:cond delay="1500"/>
                                  </p:stCondLst>
                                  <p:childTnLst>
                                    <p:set>
                                      <p:cBhvr>
                                        <p:cTn id="58" dur="1" fill="hold">
                                          <p:stCondLst>
                                            <p:cond delay="0"/>
                                          </p:stCondLst>
                                        </p:cTn>
                                        <p:tgtEl>
                                          <p:spTgt spid="89"/>
                                        </p:tgtEl>
                                        <p:attrNameLst>
                                          <p:attrName>style.visibility</p:attrName>
                                        </p:attrNameLst>
                                      </p:cBhvr>
                                      <p:to>
                                        <p:strVal val="visible"/>
                                      </p:to>
                                    </p:set>
                                    <p:animEffect transition="in" filter="fade">
                                      <p:cBhvr>
                                        <p:cTn id="59" dur="500"/>
                                        <p:tgtEl>
                                          <p:spTgt spid="89"/>
                                        </p:tgtEl>
                                      </p:cBhvr>
                                    </p:animEffect>
                                  </p:childTnLst>
                                </p:cTn>
                              </p:par>
                              <p:par>
                                <p:cTn id="60" presetID="42" presetClass="path" presetSubtype="0" accel="50000" decel="50000" fill="hold" grpId="1" nodeType="withEffect">
                                  <p:stCondLst>
                                    <p:cond delay="700"/>
                                  </p:stCondLst>
                                  <p:childTnLst>
                                    <p:animMotion origin="layout" path="M 0.22656 -0.01644 L 0.28841 0.24305 " pathEditMode="relative" rAng="0" ptsTypes="AA">
                                      <p:cBhvr>
                                        <p:cTn id="61" dur="2000" fill="hold"/>
                                        <p:tgtEl>
                                          <p:spTgt spid="15"/>
                                        </p:tgtEl>
                                        <p:attrNameLst>
                                          <p:attrName>ppt_x</p:attrName>
                                          <p:attrName>ppt_y</p:attrName>
                                        </p:attrNameLst>
                                      </p:cBhvr>
                                      <p:rCtr x="3034" y="12940"/>
                                    </p:animMotion>
                                  </p:childTnLst>
                                </p:cTn>
                              </p:par>
                              <p:par>
                                <p:cTn id="62" presetID="10" presetClass="entr" presetSubtype="0" fill="hold" nodeType="withEffect">
                                  <p:stCondLst>
                                    <p:cond delay="2250"/>
                                  </p:stCondLst>
                                  <p:childTnLst>
                                    <p:set>
                                      <p:cBhvr>
                                        <p:cTn id="63" dur="1" fill="hold">
                                          <p:stCondLst>
                                            <p:cond delay="0"/>
                                          </p:stCondLst>
                                        </p:cTn>
                                        <p:tgtEl>
                                          <p:spTgt spid="71"/>
                                        </p:tgtEl>
                                        <p:attrNameLst>
                                          <p:attrName>style.visibility</p:attrName>
                                        </p:attrNameLst>
                                      </p:cBhvr>
                                      <p:to>
                                        <p:strVal val="visible"/>
                                      </p:to>
                                    </p:set>
                                    <p:animEffect transition="in" filter="fade">
                                      <p:cBhvr>
                                        <p:cTn id="64" dur="5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52" grpId="1" animBg="1"/>
      <p:bldP spid="52" grpId="2" animBg="1"/>
      <p:bldP spid="6" grpId="0" animBg="1"/>
      <p:bldP spid="7" grpId="0" animBg="1"/>
      <p:bldP spid="8" grpId="0" animBg="1"/>
      <p:bldP spid="15" grpId="0" animBg="1"/>
      <p:bldP spid="15" grpId="1" animBg="1"/>
      <p:bldP spid="15" grpId="2"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85216" y="3033223"/>
            <a:ext cx="9144000" cy="498598"/>
          </a:xfrm>
        </p:spPr>
        <p:txBody>
          <a:bodyPr/>
          <a:lstStyle/>
          <a:p>
            <a:r>
              <a:rPr lang="en-US"/>
              <a:t>Demo</a:t>
            </a:r>
          </a:p>
        </p:txBody>
      </p:sp>
      <p:sp>
        <p:nvSpPr>
          <p:cNvPr id="4" name="Text Placeholder 3"/>
          <p:cNvSpPr>
            <a:spLocks noGrp="1"/>
          </p:cNvSpPr>
          <p:nvPr>
            <p:ph type="body" sz="quarter" idx="12"/>
          </p:nvPr>
        </p:nvSpPr>
        <p:spPr>
          <a:xfrm>
            <a:off x="585216" y="3977319"/>
            <a:ext cx="9144000" cy="615553"/>
          </a:xfrm>
        </p:spPr>
        <p:txBody>
          <a:bodyPr/>
          <a:lstStyle/>
          <a:p>
            <a:r>
              <a:rPr lang="en-US"/>
              <a:t>.NET Core 2.1</a:t>
            </a:r>
          </a:p>
          <a:p>
            <a:r>
              <a:rPr lang="en-US"/>
              <a:t>Coding for Failure</a:t>
            </a:r>
          </a:p>
        </p:txBody>
      </p:sp>
    </p:spTree>
    <p:extLst>
      <p:ext uri="{BB962C8B-B14F-4D97-AF65-F5344CB8AC3E}">
        <p14:creationId xmlns:p14="http://schemas.microsoft.com/office/powerpoint/2010/main" val="1434812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9666E6E-6630-4249-82AF-FA305D9D3AA7}"/>
              </a:ext>
            </a:extLst>
          </p:cNvPr>
          <p:cNvSpPr>
            <a:spLocks noGrp="1"/>
          </p:cNvSpPr>
          <p:nvPr>
            <p:ph type="title"/>
          </p:nvPr>
        </p:nvSpPr>
        <p:spPr/>
        <p:txBody>
          <a:bodyPr/>
          <a:lstStyle/>
          <a:p>
            <a:r>
              <a:rPr lang="en-US"/>
              <a:t>Coming into port…</a:t>
            </a:r>
          </a:p>
        </p:txBody>
      </p:sp>
      <p:sp>
        <p:nvSpPr>
          <p:cNvPr id="5" name="Text Placeholder 4">
            <a:extLst>
              <a:ext uri="{FF2B5EF4-FFF2-40B4-BE49-F238E27FC236}">
                <a16:creationId xmlns:a16="http://schemas.microsoft.com/office/drawing/2014/main" id="{E88BDA81-694C-4C83-85BA-89D71CB88A13}"/>
              </a:ext>
            </a:extLst>
          </p:cNvPr>
          <p:cNvSpPr>
            <a:spLocks noGrp="1"/>
          </p:cNvSpPr>
          <p:nvPr>
            <p:ph type="body" sz="quarter" idx="10"/>
          </p:nvPr>
        </p:nvSpPr>
        <p:spPr>
          <a:xfrm>
            <a:off x="586390" y="1434370"/>
            <a:ext cx="11018520" cy="3533275"/>
          </a:xfrm>
        </p:spPr>
        <p:txBody>
          <a:bodyPr/>
          <a:lstStyle/>
          <a:p>
            <a:r>
              <a:rPr lang="en-US"/>
              <a:t>Building 100% reliability is like chasing chickens</a:t>
            </a:r>
          </a:p>
          <a:p>
            <a:r>
              <a:rPr lang="en-US"/>
              <a:t>Accept failure and you’ll sleep well at night</a:t>
            </a:r>
          </a:p>
          <a:p>
            <a:r>
              <a:rPr lang="en-US"/>
              <a:t>Use the modern tools and technologies</a:t>
            </a:r>
          </a:p>
          <a:p>
            <a:r>
              <a:rPr lang="en-US"/>
              <a:t>	Containers are the “unreliable” packaging format</a:t>
            </a:r>
          </a:p>
          <a:p>
            <a:r>
              <a:rPr lang="en-US"/>
              <a:t>	Orchestrators (Kubernetes) are your nighttime managers</a:t>
            </a:r>
          </a:p>
          <a:p>
            <a:r>
              <a:rPr lang="en-US"/>
              <a:t>	Take the time to fully adapt – this is a paradigm shift</a:t>
            </a:r>
          </a:p>
          <a:p>
            <a:r>
              <a:rPr lang="en-US"/>
              <a:t>.NET Core 2.1 provides coding for the unreliable pattern</a:t>
            </a:r>
          </a:p>
        </p:txBody>
      </p:sp>
    </p:spTree>
    <p:extLst>
      <p:ext uri="{BB962C8B-B14F-4D97-AF65-F5344CB8AC3E}">
        <p14:creationId xmlns:p14="http://schemas.microsoft.com/office/powerpoint/2010/main" val="4103315579"/>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2828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53D992-F55E-124C-8240-2CE2972654B1}"/>
              </a:ext>
            </a:extLst>
          </p:cNvPr>
          <p:cNvSpPr>
            <a:spLocks noGrp="1"/>
          </p:cNvSpPr>
          <p:nvPr>
            <p:ph type="ctrTitle"/>
          </p:nvPr>
        </p:nvSpPr>
        <p:spPr>
          <a:xfrm>
            <a:off x="1524000" y="1122363"/>
            <a:ext cx="9144000" cy="1332970"/>
          </a:xfrm>
        </p:spPr>
        <p:txBody>
          <a:bodyPr/>
          <a:lstStyle/>
          <a:p>
            <a:r>
              <a:rPr lang="en-US"/>
              <a:t>ACR Build</a:t>
            </a:r>
          </a:p>
        </p:txBody>
      </p:sp>
      <p:sp>
        <p:nvSpPr>
          <p:cNvPr id="3" name="Subtitle 2">
            <a:extLst>
              <a:ext uri="{FF2B5EF4-FFF2-40B4-BE49-F238E27FC236}">
                <a16:creationId xmlns:a16="http://schemas.microsoft.com/office/drawing/2014/main" id="{1DEF442D-7A1D-1A43-B5CA-8C9BCF868A43}"/>
              </a:ext>
            </a:extLst>
          </p:cNvPr>
          <p:cNvSpPr>
            <a:spLocks noGrp="1"/>
          </p:cNvSpPr>
          <p:nvPr>
            <p:ph type="subTitle" idx="1"/>
          </p:nvPr>
        </p:nvSpPr>
        <p:spPr/>
        <p:txBody>
          <a:bodyPr/>
          <a:lstStyle/>
          <a:p>
            <a:r>
              <a:rPr lang="en-US"/>
              <a:t>A feature of </a:t>
            </a:r>
            <a:br>
              <a:rPr lang="en-US"/>
            </a:br>
            <a:r>
              <a:rPr lang="en-US"/>
              <a:t>Azure Container Registry</a:t>
            </a:r>
          </a:p>
        </p:txBody>
      </p:sp>
      <p:pic>
        <p:nvPicPr>
          <p:cNvPr id="4" name="Graphic 3">
            <a:extLst>
              <a:ext uri="{FF2B5EF4-FFF2-40B4-BE49-F238E27FC236}">
                <a16:creationId xmlns:a16="http://schemas.microsoft.com/office/drawing/2014/main" id="{D26BB802-18D4-224F-99A9-9EC5EA4FA7C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1774513"/>
            <a:ext cx="3655050" cy="3655050"/>
          </a:xfrm>
          <a:prstGeom prst="rect">
            <a:avLst/>
          </a:prstGeom>
        </p:spPr>
      </p:pic>
      <p:sp>
        <p:nvSpPr>
          <p:cNvPr id="7" name="Subtitle 2">
            <a:extLst>
              <a:ext uri="{FF2B5EF4-FFF2-40B4-BE49-F238E27FC236}">
                <a16:creationId xmlns:a16="http://schemas.microsoft.com/office/drawing/2014/main" id="{277EB02C-0DA5-3E44-B914-1E7495C76083}"/>
              </a:ext>
            </a:extLst>
          </p:cNvPr>
          <p:cNvSpPr txBox="1">
            <a:spLocks/>
          </p:cNvSpPr>
          <p:nvPr/>
        </p:nvSpPr>
        <p:spPr>
          <a:xfrm>
            <a:off x="1553695" y="4661907"/>
            <a:ext cx="9144000" cy="1655762"/>
          </a:xfrm>
          <a:prstGeom prst="rect">
            <a:avLst/>
          </a:prstGeom>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a:hlinkClick r:id="rId5"/>
              </a:rPr>
              <a:t>aka.ms/acr/build</a:t>
            </a:r>
            <a:endParaRPr lang="en-US"/>
          </a:p>
          <a:p>
            <a:endParaRPr lang="en-US"/>
          </a:p>
          <a:p>
            <a:r>
              <a:rPr lang="en-US"/>
              <a:t>@</a:t>
            </a:r>
            <a:r>
              <a:rPr lang="en-US" err="1"/>
              <a:t>SteveLasker</a:t>
            </a:r>
            <a:endParaRPr lang="en-US">
              <a:hlinkClick r:id="rId6"/>
            </a:endParaRPr>
          </a:p>
          <a:p>
            <a:r>
              <a:rPr lang="en-US">
                <a:hlinkClick r:id="rId6"/>
              </a:rPr>
              <a:t>blogs.msdn.microsoft.com/SteveLasker</a:t>
            </a:r>
            <a:endParaRPr lang="en-US"/>
          </a:p>
        </p:txBody>
      </p:sp>
      <p:pic>
        <p:nvPicPr>
          <p:cNvPr id="8" name="Graphic 7">
            <a:extLst>
              <a:ext uri="{FF2B5EF4-FFF2-40B4-BE49-F238E27FC236}">
                <a16:creationId xmlns:a16="http://schemas.microsoft.com/office/drawing/2014/main" id="{201C326F-166E-964D-A884-F34953B0902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844894" y="1225285"/>
            <a:ext cx="4753505" cy="4753505"/>
          </a:xfrm>
          <a:prstGeom prst="rect">
            <a:avLst/>
          </a:prstGeom>
        </p:spPr>
      </p:pic>
    </p:spTree>
    <p:extLst>
      <p:ext uri="{BB962C8B-B14F-4D97-AF65-F5344CB8AC3E}">
        <p14:creationId xmlns:p14="http://schemas.microsoft.com/office/powerpoint/2010/main" val="26472512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24000"/>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a:solidFill>
                  <a:schemeClr val="accent2">
                    <a:lumMod val="50000"/>
                  </a:schemeClr>
                </a:solidFill>
              </a:rPr>
              <a:t>Shipping Manifest</a:t>
            </a:r>
          </a:p>
        </p:txBody>
      </p:sp>
      <p:sp>
        <p:nvSpPr>
          <p:cNvPr id="3" name="Content Placeholder 2"/>
          <p:cNvSpPr>
            <a:spLocks noGrp="1"/>
          </p:cNvSpPr>
          <p:nvPr>
            <p:ph idx="1"/>
          </p:nvPr>
        </p:nvSpPr>
        <p:spPr>
          <a:xfrm>
            <a:off x="2337333" y="1600461"/>
            <a:ext cx="9650631" cy="4525321"/>
          </a:xfrm>
        </p:spPr>
        <p:txBody>
          <a:bodyPr>
            <a:noAutofit/>
          </a:bodyPr>
          <a:lstStyle/>
          <a:p>
            <a:pPr marL="0" lvl="0" indent="0" defTabSz="932742">
              <a:buSzPct val="90000"/>
              <a:buNone/>
            </a:pPr>
            <a:r>
              <a:rPr lang="en-US" sz="2800">
                <a:gradFill>
                  <a:gsLst>
                    <a:gs pos="1250">
                      <a:srgbClr val="1A1A1A"/>
                    </a:gs>
                    <a:gs pos="100000">
                      <a:srgbClr val="1A1A1A"/>
                    </a:gs>
                  </a:gsLst>
                  <a:lin ang="5400000" scaled="0"/>
                </a:gradFill>
                <a:latin typeface="Segoe UI Semilight" panose="020B0402040204020203" pitchFamily="34" charset="0"/>
                <a:cs typeface="Segoe UI Semilight" panose="020B0402040204020203" pitchFamily="34" charset="0"/>
              </a:rPr>
              <a:t>Building</a:t>
            </a:r>
          </a:p>
          <a:p>
            <a:pPr marL="0" lvl="0" indent="0" defTabSz="932742">
              <a:buSzPct val="90000"/>
              <a:buNone/>
            </a:pPr>
            <a:r>
              <a:rPr lang="en-US" sz="2800">
                <a:gradFill>
                  <a:gsLst>
                    <a:gs pos="1250">
                      <a:srgbClr val="1A1A1A"/>
                    </a:gs>
                    <a:gs pos="100000">
                      <a:srgbClr val="1A1A1A"/>
                    </a:gs>
                  </a:gsLst>
                  <a:lin ang="5400000" scaled="0"/>
                </a:gradFill>
                <a:latin typeface="Segoe UI Semilight" panose="020B0402040204020203" pitchFamily="34" charset="0"/>
                <a:cs typeface="Segoe UI Semilight" panose="020B0402040204020203" pitchFamily="34" charset="0"/>
              </a:rPr>
              <a:t>	Building your code, with a container first mindset</a:t>
            </a:r>
          </a:p>
          <a:p>
            <a:pPr marL="0" lvl="0" indent="0" defTabSz="932742">
              <a:buSzPct val="90000"/>
              <a:buNone/>
            </a:pPr>
            <a:r>
              <a:rPr lang="en-US" sz="2800">
                <a:gradFill>
                  <a:gsLst>
                    <a:gs pos="1250">
                      <a:srgbClr val="1A1A1A"/>
                    </a:gs>
                    <a:gs pos="100000">
                      <a:srgbClr val="1A1A1A"/>
                    </a:gs>
                  </a:gsLst>
                  <a:lin ang="5400000" scaled="0"/>
                </a:gradFill>
                <a:latin typeface="Segoe UI Semilight" panose="020B0402040204020203" pitchFamily="34" charset="0"/>
                <a:cs typeface="Segoe UI Semilight" panose="020B0402040204020203" pitchFamily="34" charset="0"/>
              </a:rPr>
              <a:t>Running</a:t>
            </a:r>
          </a:p>
          <a:p>
            <a:pPr marL="0" lvl="0" indent="0" defTabSz="932742">
              <a:buSzPct val="90000"/>
              <a:buNone/>
            </a:pPr>
            <a:r>
              <a:rPr lang="en-US" sz="2800">
                <a:gradFill>
                  <a:gsLst>
                    <a:gs pos="1250">
                      <a:srgbClr val="1A1A1A"/>
                    </a:gs>
                    <a:gs pos="100000">
                      <a:srgbClr val="1A1A1A"/>
                    </a:gs>
                  </a:gsLst>
                  <a:lin ang="5400000" scaled="0"/>
                </a:gradFill>
                <a:latin typeface="Segoe UI Semilight" panose="020B0402040204020203" pitchFamily="34" charset="0"/>
                <a:cs typeface="Segoe UI Semilight" panose="020B0402040204020203" pitchFamily="34" charset="0"/>
              </a:rPr>
              <a:t>	Prepare your code to run</a:t>
            </a:r>
          </a:p>
          <a:p>
            <a:pPr marL="0" lvl="0" indent="0" defTabSz="932742">
              <a:buSzPct val="90000"/>
              <a:buNone/>
            </a:pPr>
            <a:r>
              <a:rPr lang="en-US" sz="2800">
                <a:gradFill>
                  <a:gsLst>
                    <a:gs pos="1250">
                      <a:srgbClr val="1A1A1A"/>
                    </a:gs>
                    <a:gs pos="100000">
                      <a:srgbClr val="1A1A1A"/>
                    </a:gs>
                  </a:gsLst>
                  <a:lin ang="5400000" scaled="0"/>
                </a:gradFill>
                <a:latin typeface="Segoe UI Semilight" panose="020B0402040204020203" pitchFamily="34" charset="0"/>
                <a:cs typeface="Segoe UI Semilight" panose="020B0402040204020203" pitchFamily="34" charset="0"/>
              </a:rPr>
              <a:t>	Deploying updates to your code</a:t>
            </a:r>
          </a:p>
          <a:p>
            <a:pPr marL="0" lvl="0" indent="0" defTabSz="932742">
              <a:buSzPct val="90000"/>
              <a:buNone/>
            </a:pPr>
            <a:r>
              <a:rPr lang="en-US" sz="2800">
                <a:gradFill>
                  <a:gsLst>
                    <a:gs pos="1250">
                      <a:srgbClr val="1A1A1A"/>
                    </a:gs>
                    <a:gs pos="100000">
                      <a:srgbClr val="1A1A1A"/>
                    </a:gs>
                  </a:gsLst>
                  <a:lin ang="5400000" scaled="0"/>
                </a:gradFill>
                <a:latin typeface="Segoe UI Semilight" panose="020B0402040204020203" pitchFamily="34" charset="0"/>
                <a:cs typeface="Segoe UI Semilight" panose="020B0402040204020203" pitchFamily="34" charset="0"/>
              </a:rPr>
              <a:t>Patching</a:t>
            </a:r>
          </a:p>
          <a:p>
            <a:pPr marL="0" lvl="0" indent="0" defTabSz="932742">
              <a:buSzPct val="90000"/>
              <a:buNone/>
            </a:pPr>
            <a:r>
              <a:rPr lang="en-US" sz="2800">
                <a:gradFill>
                  <a:gsLst>
                    <a:gs pos="1250">
                      <a:srgbClr val="1A1A1A"/>
                    </a:gs>
                    <a:gs pos="100000">
                      <a:srgbClr val="1A1A1A"/>
                    </a:gs>
                  </a:gsLst>
                  <a:lin ang="5400000" scaled="0"/>
                </a:gradFill>
                <a:latin typeface="Segoe UI Semilight" panose="020B0402040204020203" pitchFamily="34" charset="0"/>
                <a:cs typeface="Segoe UI Semilight" panose="020B0402040204020203" pitchFamily="34" charset="0"/>
              </a:rPr>
              <a:t>	Patching – the paradigm shift</a:t>
            </a:r>
          </a:p>
          <a:p>
            <a:pPr marL="0" lvl="0" indent="0" defTabSz="932742">
              <a:buSzPct val="90000"/>
              <a:buNone/>
            </a:pPr>
            <a:r>
              <a:rPr lang="en-US" sz="2800">
                <a:gradFill>
                  <a:gsLst>
                    <a:gs pos="1250">
                      <a:srgbClr val="1A1A1A"/>
                    </a:gs>
                    <a:gs pos="100000">
                      <a:srgbClr val="1A1A1A"/>
                    </a:gs>
                  </a:gsLst>
                  <a:lin ang="5400000" scaled="0"/>
                </a:gradFill>
                <a:latin typeface="Segoe UI Semilight" panose="020B0402040204020203" pitchFamily="34" charset="0"/>
                <a:cs typeface="Segoe UI Semilight" panose="020B0402040204020203" pitchFamily="34" charset="0"/>
              </a:rPr>
              <a:t>		Reaping the rewards of your efforts</a:t>
            </a:r>
          </a:p>
        </p:txBody>
      </p:sp>
    </p:spTree>
    <p:extLst>
      <p:ext uri="{BB962C8B-B14F-4D97-AF65-F5344CB8AC3E}">
        <p14:creationId xmlns:p14="http://schemas.microsoft.com/office/powerpoint/2010/main" val="21213728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454B482B-10B2-4D5C-9A9C-E149692448D2}"/>
              </a:ext>
            </a:extLst>
          </p:cNvPr>
          <p:cNvGrpSpPr/>
          <p:nvPr/>
        </p:nvGrpSpPr>
        <p:grpSpPr>
          <a:xfrm>
            <a:off x="175597" y="4914144"/>
            <a:ext cx="2568845" cy="1778593"/>
            <a:chOff x="173917" y="4914564"/>
            <a:chExt cx="2569574" cy="1779099"/>
          </a:xfrm>
        </p:grpSpPr>
        <p:grpSp>
          <p:nvGrpSpPr>
            <p:cNvPr id="137" name="Group 136"/>
            <p:cNvGrpSpPr/>
            <p:nvPr/>
          </p:nvGrpSpPr>
          <p:grpSpPr>
            <a:xfrm>
              <a:off x="173917" y="4942033"/>
              <a:ext cx="2569574" cy="1751630"/>
              <a:chOff x="252964" y="4780912"/>
              <a:chExt cx="2621099" cy="1786754"/>
            </a:xfrm>
          </p:grpSpPr>
          <p:sp>
            <p:nvSpPr>
              <p:cNvPr id="138" name="Rounded Rectangle 11"/>
              <p:cNvSpPr/>
              <p:nvPr/>
            </p:nvSpPr>
            <p:spPr>
              <a:xfrm>
                <a:off x="300269" y="4780912"/>
                <a:ext cx="2573794" cy="1786754"/>
              </a:xfrm>
              <a:prstGeom prst="roundRect">
                <a:avLst>
                  <a:gd name="adj" fmla="val 5783"/>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89568" tIns="89568" rIns="89568" bIns="89568" numCol="1" spcCol="0" rtlCol="0" fromWordArt="0" anchor="b" anchorCtr="0" forceAA="0" compatLnSpc="1">
                <a:prstTxWarp prst="textNoShape">
                  <a:avLst/>
                </a:prstTxWarp>
                <a:noAutofit/>
              </a:bodyPr>
              <a:lstStyle/>
              <a:p>
                <a:pPr algn="r" defTabSz="878390">
                  <a:defRPr/>
                </a:pPr>
                <a:endParaRPr lang="en-US" sz="1076" kern="0">
                  <a:solidFill>
                    <a:sysClr val="windowText" lastClr="000000"/>
                  </a:solidFill>
                </a:endParaRPr>
              </a:p>
            </p:txBody>
          </p:sp>
          <p:grpSp>
            <p:nvGrpSpPr>
              <p:cNvPr id="139" name="Group 138"/>
              <p:cNvGrpSpPr/>
              <p:nvPr/>
            </p:nvGrpSpPr>
            <p:grpSpPr>
              <a:xfrm>
                <a:off x="1756065" y="5902498"/>
                <a:ext cx="658373" cy="378242"/>
                <a:chOff x="2195243" y="5902498"/>
                <a:chExt cx="658373" cy="378242"/>
              </a:xfrm>
            </p:grpSpPr>
            <p:sp>
              <p:nvSpPr>
                <p:cNvPr id="151" name="Rectangle 30"/>
                <p:cNvSpPr>
                  <a:spLocks noChangeArrowheads="1"/>
                </p:cNvSpPr>
                <p:nvPr/>
              </p:nvSpPr>
              <p:spPr bwMode="auto">
                <a:xfrm>
                  <a:off x="2273989" y="5902498"/>
                  <a:ext cx="509916" cy="345968"/>
                </a:xfrm>
                <a:prstGeom prst="rect">
                  <a:avLst/>
                </a:prstGeom>
                <a:solidFill>
                  <a:srgbClr val="9F9F9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152" name="Oval 31"/>
                <p:cNvSpPr>
                  <a:spLocks noChangeArrowheads="1"/>
                </p:cNvSpPr>
                <p:nvPr/>
              </p:nvSpPr>
              <p:spPr bwMode="auto">
                <a:xfrm>
                  <a:off x="2524429" y="5910244"/>
                  <a:ext cx="9036" cy="903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153" name="Rectangle 32"/>
                <p:cNvSpPr>
                  <a:spLocks noChangeArrowheads="1"/>
                </p:cNvSpPr>
                <p:nvPr/>
              </p:nvSpPr>
              <p:spPr bwMode="auto">
                <a:xfrm>
                  <a:off x="2292062" y="5929607"/>
                  <a:ext cx="475061" cy="304659"/>
                </a:xfrm>
                <a:prstGeom prst="rect">
                  <a:avLst/>
                </a:prstGeom>
                <a:solidFill>
                  <a:srgbClr val="0075C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154" name="Freeform 33"/>
                <p:cNvSpPr>
                  <a:spLocks/>
                </p:cNvSpPr>
                <p:nvPr/>
              </p:nvSpPr>
              <p:spPr bwMode="auto">
                <a:xfrm>
                  <a:off x="2195243" y="6254921"/>
                  <a:ext cx="658373" cy="25819"/>
                </a:xfrm>
                <a:custGeom>
                  <a:avLst/>
                  <a:gdLst>
                    <a:gd name="T0" fmla="*/ 0 w 449"/>
                    <a:gd name="T1" fmla="*/ 0 h 18"/>
                    <a:gd name="T2" fmla="*/ 0 w 449"/>
                    <a:gd name="T3" fmla="*/ 1 h 18"/>
                    <a:gd name="T4" fmla="*/ 17 w 449"/>
                    <a:gd name="T5" fmla="*/ 18 h 18"/>
                    <a:gd name="T6" fmla="*/ 433 w 449"/>
                    <a:gd name="T7" fmla="*/ 18 h 18"/>
                    <a:gd name="T8" fmla="*/ 449 w 449"/>
                    <a:gd name="T9" fmla="*/ 1 h 18"/>
                    <a:gd name="T10" fmla="*/ 449 w 449"/>
                    <a:gd name="T11" fmla="*/ 0 h 18"/>
                    <a:gd name="T12" fmla="*/ 0 w 449"/>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449" h="18">
                      <a:moveTo>
                        <a:pt x="0" y="0"/>
                      </a:moveTo>
                      <a:cubicBezTo>
                        <a:pt x="0" y="1"/>
                        <a:pt x="0" y="1"/>
                        <a:pt x="0" y="1"/>
                      </a:cubicBezTo>
                      <a:cubicBezTo>
                        <a:pt x="0" y="10"/>
                        <a:pt x="8" y="18"/>
                        <a:pt x="17" y="18"/>
                      </a:cubicBezTo>
                      <a:cubicBezTo>
                        <a:pt x="433" y="18"/>
                        <a:pt x="433" y="18"/>
                        <a:pt x="433" y="18"/>
                      </a:cubicBezTo>
                      <a:cubicBezTo>
                        <a:pt x="442" y="18"/>
                        <a:pt x="449" y="10"/>
                        <a:pt x="449" y="1"/>
                      </a:cubicBezTo>
                      <a:cubicBezTo>
                        <a:pt x="449" y="0"/>
                        <a:pt x="449" y="0"/>
                        <a:pt x="449" y="0"/>
                      </a:cubicBezTo>
                      <a:lnTo>
                        <a:pt x="0" y="0"/>
                      </a:lnTo>
                      <a:close/>
                    </a:path>
                  </a:pathLst>
                </a:custGeom>
                <a:solidFill>
                  <a:srgbClr val="7E7E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155" name="Freeform 38"/>
                <p:cNvSpPr>
                  <a:spLocks/>
                </p:cNvSpPr>
                <p:nvPr/>
              </p:nvSpPr>
              <p:spPr bwMode="auto">
                <a:xfrm>
                  <a:off x="2440519" y="6016100"/>
                  <a:ext cx="171693" cy="153621"/>
                </a:xfrm>
                <a:custGeom>
                  <a:avLst/>
                  <a:gdLst>
                    <a:gd name="T0" fmla="*/ 99 w 117"/>
                    <a:gd name="T1" fmla="*/ 40 h 105"/>
                    <a:gd name="T2" fmla="*/ 114 w 117"/>
                    <a:gd name="T3" fmla="*/ 14 h 105"/>
                    <a:gd name="T4" fmla="*/ 89 w 117"/>
                    <a:gd name="T5" fmla="*/ 1 h 105"/>
                    <a:gd name="T6" fmla="*/ 63 w 117"/>
                    <a:gd name="T7" fmla="*/ 7 h 105"/>
                    <a:gd name="T8" fmla="*/ 40 w 117"/>
                    <a:gd name="T9" fmla="*/ 1 h 105"/>
                    <a:gd name="T10" fmla="*/ 12 w 117"/>
                    <a:gd name="T11" fmla="*/ 18 h 105"/>
                    <a:gd name="T12" fmla="*/ 20 w 117"/>
                    <a:gd name="T13" fmla="*/ 87 h 105"/>
                    <a:gd name="T14" fmla="*/ 42 w 117"/>
                    <a:gd name="T15" fmla="*/ 105 h 105"/>
                    <a:gd name="T16" fmla="*/ 64 w 117"/>
                    <a:gd name="T17" fmla="*/ 99 h 105"/>
                    <a:gd name="T18" fmla="*/ 87 w 117"/>
                    <a:gd name="T19" fmla="*/ 104 h 105"/>
                    <a:gd name="T20" fmla="*/ 108 w 117"/>
                    <a:gd name="T21" fmla="*/ 88 h 105"/>
                    <a:gd name="T22" fmla="*/ 117 w 117"/>
                    <a:gd name="T23" fmla="*/ 68 h 105"/>
                    <a:gd name="T24" fmla="*/ 99 w 117"/>
                    <a:gd name="T25" fmla="*/ 4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7" h="105">
                      <a:moveTo>
                        <a:pt x="99" y="40"/>
                      </a:moveTo>
                      <a:cubicBezTo>
                        <a:pt x="99" y="23"/>
                        <a:pt x="113" y="15"/>
                        <a:pt x="114" y="14"/>
                      </a:cubicBezTo>
                      <a:cubicBezTo>
                        <a:pt x="106" y="3"/>
                        <a:pt x="93" y="1"/>
                        <a:pt x="89" y="1"/>
                      </a:cubicBezTo>
                      <a:cubicBezTo>
                        <a:pt x="78" y="0"/>
                        <a:pt x="68" y="7"/>
                        <a:pt x="63" y="7"/>
                      </a:cubicBezTo>
                      <a:cubicBezTo>
                        <a:pt x="57" y="7"/>
                        <a:pt x="49" y="1"/>
                        <a:pt x="40" y="1"/>
                      </a:cubicBezTo>
                      <a:cubicBezTo>
                        <a:pt x="28" y="1"/>
                        <a:pt x="18" y="8"/>
                        <a:pt x="12" y="18"/>
                      </a:cubicBezTo>
                      <a:cubicBezTo>
                        <a:pt x="0" y="39"/>
                        <a:pt x="9" y="70"/>
                        <a:pt x="20" y="87"/>
                      </a:cubicBezTo>
                      <a:cubicBezTo>
                        <a:pt x="26" y="96"/>
                        <a:pt x="33" y="105"/>
                        <a:pt x="42" y="105"/>
                      </a:cubicBezTo>
                      <a:cubicBezTo>
                        <a:pt x="51" y="104"/>
                        <a:pt x="54" y="99"/>
                        <a:pt x="64" y="99"/>
                      </a:cubicBezTo>
                      <a:cubicBezTo>
                        <a:pt x="75" y="99"/>
                        <a:pt x="78" y="105"/>
                        <a:pt x="87" y="104"/>
                      </a:cubicBezTo>
                      <a:cubicBezTo>
                        <a:pt x="96" y="104"/>
                        <a:pt x="102" y="96"/>
                        <a:pt x="108" y="88"/>
                      </a:cubicBezTo>
                      <a:cubicBezTo>
                        <a:pt x="115" y="78"/>
                        <a:pt x="117" y="69"/>
                        <a:pt x="117" y="68"/>
                      </a:cubicBezTo>
                      <a:cubicBezTo>
                        <a:pt x="117" y="68"/>
                        <a:pt x="99" y="61"/>
                        <a:pt x="99" y="4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156" name="Freeform 39"/>
                <p:cNvSpPr>
                  <a:spLocks/>
                </p:cNvSpPr>
                <p:nvPr/>
              </p:nvSpPr>
              <p:spPr bwMode="auto">
                <a:xfrm>
                  <a:off x="2530884" y="5968335"/>
                  <a:ext cx="42600" cy="47765"/>
                </a:xfrm>
                <a:custGeom>
                  <a:avLst/>
                  <a:gdLst>
                    <a:gd name="T0" fmla="*/ 21 w 29"/>
                    <a:gd name="T1" fmla="*/ 22 h 32"/>
                    <a:gd name="T2" fmla="*/ 28 w 29"/>
                    <a:gd name="T3" fmla="*/ 0 h 32"/>
                    <a:gd name="T4" fmla="*/ 8 w 29"/>
                    <a:gd name="T5" fmla="*/ 10 h 32"/>
                    <a:gd name="T6" fmla="*/ 1 w 29"/>
                    <a:gd name="T7" fmla="*/ 31 h 32"/>
                    <a:gd name="T8" fmla="*/ 21 w 29"/>
                    <a:gd name="T9" fmla="*/ 22 h 32"/>
                  </a:gdLst>
                  <a:ahLst/>
                  <a:cxnLst>
                    <a:cxn ang="0">
                      <a:pos x="T0" y="T1"/>
                    </a:cxn>
                    <a:cxn ang="0">
                      <a:pos x="T2" y="T3"/>
                    </a:cxn>
                    <a:cxn ang="0">
                      <a:pos x="T4" y="T5"/>
                    </a:cxn>
                    <a:cxn ang="0">
                      <a:pos x="T6" y="T7"/>
                    </a:cxn>
                    <a:cxn ang="0">
                      <a:pos x="T8" y="T9"/>
                    </a:cxn>
                  </a:cxnLst>
                  <a:rect l="0" t="0" r="r" b="b"/>
                  <a:pathLst>
                    <a:path w="29" h="32">
                      <a:moveTo>
                        <a:pt x="21" y="22"/>
                      </a:moveTo>
                      <a:cubicBezTo>
                        <a:pt x="26" y="16"/>
                        <a:pt x="29" y="8"/>
                        <a:pt x="28" y="0"/>
                      </a:cubicBezTo>
                      <a:cubicBezTo>
                        <a:pt x="21" y="0"/>
                        <a:pt x="13" y="4"/>
                        <a:pt x="8" y="10"/>
                      </a:cubicBezTo>
                      <a:cubicBezTo>
                        <a:pt x="3" y="15"/>
                        <a:pt x="0" y="23"/>
                        <a:pt x="1" y="31"/>
                      </a:cubicBezTo>
                      <a:cubicBezTo>
                        <a:pt x="8" y="32"/>
                        <a:pt x="16" y="27"/>
                        <a:pt x="21" y="2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grpSp>
          <p:grpSp>
            <p:nvGrpSpPr>
              <p:cNvPr id="140" name="Group 139"/>
              <p:cNvGrpSpPr/>
              <p:nvPr/>
            </p:nvGrpSpPr>
            <p:grpSpPr>
              <a:xfrm>
                <a:off x="606413" y="5902498"/>
                <a:ext cx="658373" cy="378242"/>
                <a:chOff x="1392286" y="5902498"/>
                <a:chExt cx="658373" cy="378242"/>
              </a:xfrm>
            </p:grpSpPr>
            <p:sp>
              <p:nvSpPr>
                <p:cNvPr id="143" name="Rectangle 34"/>
                <p:cNvSpPr>
                  <a:spLocks noChangeArrowheads="1"/>
                </p:cNvSpPr>
                <p:nvPr/>
              </p:nvSpPr>
              <p:spPr bwMode="auto">
                <a:xfrm>
                  <a:off x="1469742" y="5902498"/>
                  <a:ext cx="511207" cy="345968"/>
                </a:xfrm>
                <a:prstGeom prst="rect">
                  <a:avLst/>
                </a:prstGeom>
                <a:solidFill>
                  <a:srgbClr val="9F9F9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144" name="Oval 35"/>
                <p:cNvSpPr>
                  <a:spLocks noChangeArrowheads="1"/>
                </p:cNvSpPr>
                <p:nvPr/>
              </p:nvSpPr>
              <p:spPr bwMode="auto">
                <a:xfrm>
                  <a:off x="1721472" y="5910244"/>
                  <a:ext cx="9036" cy="903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145" name="Rectangle 36"/>
                <p:cNvSpPr>
                  <a:spLocks noChangeArrowheads="1"/>
                </p:cNvSpPr>
                <p:nvPr/>
              </p:nvSpPr>
              <p:spPr bwMode="auto">
                <a:xfrm>
                  <a:off x="1487815" y="5929607"/>
                  <a:ext cx="476352" cy="304659"/>
                </a:xfrm>
                <a:prstGeom prst="rect">
                  <a:avLst/>
                </a:prstGeom>
                <a:solidFill>
                  <a:srgbClr val="0075C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146" name="Freeform 37"/>
                <p:cNvSpPr>
                  <a:spLocks/>
                </p:cNvSpPr>
                <p:nvPr/>
              </p:nvSpPr>
              <p:spPr bwMode="auto">
                <a:xfrm>
                  <a:off x="1392286" y="6254921"/>
                  <a:ext cx="658373" cy="25819"/>
                </a:xfrm>
                <a:custGeom>
                  <a:avLst/>
                  <a:gdLst>
                    <a:gd name="T0" fmla="*/ 0 w 449"/>
                    <a:gd name="T1" fmla="*/ 0 h 18"/>
                    <a:gd name="T2" fmla="*/ 0 w 449"/>
                    <a:gd name="T3" fmla="*/ 1 h 18"/>
                    <a:gd name="T4" fmla="*/ 16 w 449"/>
                    <a:gd name="T5" fmla="*/ 18 h 18"/>
                    <a:gd name="T6" fmla="*/ 432 w 449"/>
                    <a:gd name="T7" fmla="*/ 18 h 18"/>
                    <a:gd name="T8" fmla="*/ 449 w 449"/>
                    <a:gd name="T9" fmla="*/ 1 h 18"/>
                    <a:gd name="T10" fmla="*/ 449 w 449"/>
                    <a:gd name="T11" fmla="*/ 0 h 18"/>
                    <a:gd name="T12" fmla="*/ 0 w 449"/>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449" h="18">
                      <a:moveTo>
                        <a:pt x="0" y="0"/>
                      </a:moveTo>
                      <a:cubicBezTo>
                        <a:pt x="0" y="1"/>
                        <a:pt x="0" y="1"/>
                        <a:pt x="0" y="1"/>
                      </a:cubicBezTo>
                      <a:cubicBezTo>
                        <a:pt x="0" y="10"/>
                        <a:pt x="7" y="18"/>
                        <a:pt x="16" y="18"/>
                      </a:cubicBezTo>
                      <a:cubicBezTo>
                        <a:pt x="432" y="18"/>
                        <a:pt x="432" y="18"/>
                        <a:pt x="432" y="18"/>
                      </a:cubicBezTo>
                      <a:cubicBezTo>
                        <a:pt x="441" y="18"/>
                        <a:pt x="449" y="10"/>
                        <a:pt x="449" y="1"/>
                      </a:cubicBezTo>
                      <a:cubicBezTo>
                        <a:pt x="449" y="0"/>
                        <a:pt x="449" y="0"/>
                        <a:pt x="449" y="0"/>
                      </a:cubicBezTo>
                      <a:lnTo>
                        <a:pt x="0" y="0"/>
                      </a:lnTo>
                      <a:close/>
                    </a:path>
                  </a:pathLst>
                </a:custGeom>
                <a:solidFill>
                  <a:srgbClr val="7E7E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147" name="Freeform 40"/>
                <p:cNvSpPr>
                  <a:spLocks/>
                </p:cNvSpPr>
                <p:nvPr/>
              </p:nvSpPr>
              <p:spPr bwMode="auto">
                <a:xfrm>
                  <a:off x="1711145" y="5988990"/>
                  <a:ext cx="98110" cy="86493"/>
                </a:xfrm>
                <a:custGeom>
                  <a:avLst/>
                  <a:gdLst>
                    <a:gd name="T0" fmla="*/ 0 w 76"/>
                    <a:gd name="T1" fmla="*/ 67 h 67"/>
                    <a:gd name="T2" fmla="*/ 76 w 76"/>
                    <a:gd name="T3" fmla="*/ 67 h 67"/>
                    <a:gd name="T4" fmla="*/ 76 w 76"/>
                    <a:gd name="T5" fmla="*/ 0 h 67"/>
                    <a:gd name="T6" fmla="*/ 0 w 76"/>
                    <a:gd name="T7" fmla="*/ 11 h 67"/>
                    <a:gd name="T8" fmla="*/ 0 w 76"/>
                    <a:gd name="T9" fmla="*/ 67 h 67"/>
                  </a:gdLst>
                  <a:ahLst/>
                  <a:cxnLst>
                    <a:cxn ang="0">
                      <a:pos x="T0" y="T1"/>
                    </a:cxn>
                    <a:cxn ang="0">
                      <a:pos x="T2" y="T3"/>
                    </a:cxn>
                    <a:cxn ang="0">
                      <a:pos x="T4" y="T5"/>
                    </a:cxn>
                    <a:cxn ang="0">
                      <a:pos x="T6" y="T7"/>
                    </a:cxn>
                    <a:cxn ang="0">
                      <a:pos x="T8" y="T9"/>
                    </a:cxn>
                  </a:cxnLst>
                  <a:rect l="0" t="0" r="r" b="b"/>
                  <a:pathLst>
                    <a:path w="76" h="67">
                      <a:moveTo>
                        <a:pt x="0" y="67"/>
                      </a:moveTo>
                      <a:lnTo>
                        <a:pt x="76" y="67"/>
                      </a:lnTo>
                      <a:lnTo>
                        <a:pt x="76" y="0"/>
                      </a:lnTo>
                      <a:lnTo>
                        <a:pt x="0" y="11"/>
                      </a:lnTo>
                      <a:lnTo>
                        <a:pt x="0"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148" name="Freeform 41"/>
                <p:cNvSpPr>
                  <a:spLocks/>
                </p:cNvSpPr>
                <p:nvPr/>
              </p:nvSpPr>
              <p:spPr bwMode="auto">
                <a:xfrm>
                  <a:off x="1633689" y="6003191"/>
                  <a:ext cx="73582" cy="72292"/>
                </a:xfrm>
                <a:custGeom>
                  <a:avLst/>
                  <a:gdLst>
                    <a:gd name="T0" fmla="*/ 57 w 57"/>
                    <a:gd name="T1" fmla="*/ 56 h 56"/>
                    <a:gd name="T2" fmla="*/ 57 w 57"/>
                    <a:gd name="T3" fmla="*/ 0 h 56"/>
                    <a:gd name="T4" fmla="*/ 0 w 57"/>
                    <a:gd name="T5" fmla="*/ 8 h 56"/>
                    <a:gd name="T6" fmla="*/ 0 w 57"/>
                    <a:gd name="T7" fmla="*/ 56 h 56"/>
                    <a:gd name="T8" fmla="*/ 57 w 57"/>
                    <a:gd name="T9" fmla="*/ 56 h 56"/>
                  </a:gdLst>
                  <a:ahLst/>
                  <a:cxnLst>
                    <a:cxn ang="0">
                      <a:pos x="T0" y="T1"/>
                    </a:cxn>
                    <a:cxn ang="0">
                      <a:pos x="T2" y="T3"/>
                    </a:cxn>
                    <a:cxn ang="0">
                      <a:pos x="T4" y="T5"/>
                    </a:cxn>
                    <a:cxn ang="0">
                      <a:pos x="T6" y="T7"/>
                    </a:cxn>
                    <a:cxn ang="0">
                      <a:pos x="T8" y="T9"/>
                    </a:cxn>
                  </a:cxnLst>
                  <a:rect l="0" t="0" r="r" b="b"/>
                  <a:pathLst>
                    <a:path w="57" h="56">
                      <a:moveTo>
                        <a:pt x="57" y="56"/>
                      </a:moveTo>
                      <a:lnTo>
                        <a:pt x="57" y="0"/>
                      </a:lnTo>
                      <a:lnTo>
                        <a:pt x="0" y="8"/>
                      </a:lnTo>
                      <a:lnTo>
                        <a:pt x="0" y="56"/>
                      </a:lnTo>
                      <a:lnTo>
                        <a:pt x="57" y="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149" name="Freeform 42"/>
                <p:cNvSpPr>
                  <a:spLocks/>
                </p:cNvSpPr>
                <p:nvPr/>
              </p:nvSpPr>
              <p:spPr bwMode="auto">
                <a:xfrm>
                  <a:off x="1633689" y="6078064"/>
                  <a:ext cx="73582" cy="73583"/>
                </a:xfrm>
                <a:custGeom>
                  <a:avLst/>
                  <a:gdLst>
                    <a:gd name="T0" fmla="*/ 57 w 57"/>
                    <a:gd name="T1" fmla="*/ 0 h 57"/>
                    <a:gd name="T2" fmla="*/ 0 w 57"/>
                    <a:gd name="T3" fmla="*/ 0 h 57"/>
                    <a:gd name="T4" fmla="*/ 0 w 57"/>
                    <a:gd name="T5" fmla="*/ 49 h 57"/>
                    <a:gd name="T6" fmla="*/ 57 w 57"/>
                    <a:gd name="T7" fmla="*/ 57 h 57"/>
                    <a:gd name="T8" fmla="*/ 57 w 57"/>
                    <a:gd name="T9" fmla="*/ 0 h 57"/>
                  </a:gdLst>
                  <a:ahLst/>
                  <a:cxnLst>
                    <a:cxn ang="0">
                      <a:pos x="T0" y="T1"/>
                    </a:cxn>
                    <a:cxn ang="0">
                      <a:pos x="T2" y="T3"/>
                    </a:cxn>
                    <a:cxn ang="0">
                      <a:pos x="T4" y="T5"/>
                    </a:cxn>
                    <a:cxn ang="0">
                      <a:pos x="T6" y="T7"/>
                    </a:cxn>
                    <a:cxn ang="0">
                      <a:pos x="T8" y="T9"/>
                    </a:cxn>
                  </a:cxnLst>
                  <a:rect l="0" t="0" r="r" b="b"/>
                  <a:pathLst>
                    <a:path w="57" h="57">
                      <a:moveTo>
                        <a:pt x="57" y="0"/>
                      </a:moveTo>
                      <a:lnTo>
                        <a:pt x="0" y="0"/>
                      </a:lnTo>
                      <a:lnTo>
                        <a:pt x="0" y="49"/>
                      </a:lnTo>
                      <a:lnTo>
                        <a:pt x="57" y="57"/>
                      </a:lnTo>
                      <a:lnTo>
                        <a:pt x="5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150" name="Freeform 43"/>
                <p:cNvSpPr>
                  <a:spLocks/>
                </p:cNvSpPr>
                <p:nvPr/>
              </p:nvSpPr>
              <p:spPr bwMode="auto">
                <a:xfrm>
                  <a:off x="1711145" y="6078064"/>
                  <a:ext cx="98110" cy="87783"/>
                </a:xfrm>
                <a:custGeom>
                  <a:avLst/>
                  <a:gdLst>
                    <a:gd name="T0" fmla="*/ 0 w 76"/>
                    <a:gd name="T1" fmla="*/ 0 h 68"/>
                    <a:gd name="T2" fmla="*/ 0 w 76"/>
                    <a:gd name="T3" fmla="*/ 57 h 68"/>
                    <a:gd name="T4" fmla="*/ 76 w 76"/>
                    <a:gd name="T5" fmla="*/ 68 h 68"/>
                    <a:gd name="T6" fmla="*/ 76 w 76"/>
                    <a:gd name="T7" fmla="*/ 0 h 68"/>
                    <a:gd name="T8" fmla="*/ 0 w 76"/>
                    <a:gd name="T9" fmla="*/ 0 h 68"/>
                  </a:gdLst>
                  <a:ahLst/>
                  <a:cxnLst>
                    <a:cxn ang="0">
                      <a:pos x="T0" y="T1"/>
                    </a:cxn>
                    <a:cxn ang="0">
                      <a:pos x="T2" y="T3"/>
                    </a:cxn>
                    <a:cxn ang="0">
                      <a:pos x="T4" y="T5"/>
                    </a:cxn>
                    <a:cxn ang="0">
                      <a:pos x="T6" y="T7"/>
                    </a:cxn>
                    <a:cxn ang="0">
                      <a:pos x="T8" y="T9"/>
                    </a:cxn>
                  </a:cxnLst>
                  <a:rect l="0" t="0" r="r" b="b"/>
                  <a:pathLst>
                    <a:path w="76" h="68">
                      <a:moveTo>
                        <a:pt x="0" y="0"/>
                      </a:moveTo>
                      <a:lnTo>
                        <a:pt x="0" y="57"/>
                      </a:lnTo>
                      <a:lnTo>
                        <a:pt x="76" y="68"/>
                      </a:lnTo>
                      <a:lnTo>
                        <a:pt x="76"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grpSp>
          <p:sp>
            <p:nvSpPr>
              <p:cNvPr id="141" name="TextBox 140"/>
              <p:cNvSpPr txBox="1"/>
              <p:nvPr/>
            </p:nvSpPr>
            <p:spPr>
              <a:xfrm>
                <a:off x="252964" y="4876684"/>
                <a:ext cx="967141" cy="390626"/>
              </a:xfrm>
              <a:prstGeom prst="rect">
                <a:avLst/>
              </a:prstGeom>
            </p:spPr>
            <p:txBody>
              <a:bodyPr vert="horz" wrap="square" lIns="89568" tIns="89568" rIns="89568" bIns="89568" rtlCol="0" anchor="t">
                <a:noAutofit/>
              </a:bodyPr>
              <a:lstStyle/>
              <a:p>
                <a:pPr marL="228523" indent="-228523" algn="ctr" defTabSz="878390">
                  <a:defRPr/>
                </a:pPr>
                <a:endParaRPr lang="en-US" sz="1961" b="1" kern="0">
                  <a:solidFill>
                    <a:prstClr val="white"/>
                  </a:solidFill>
                  <a:ea typeface="Segoe UI" panose="020B0502040204020203" pitchFamily="34" charset="0"/>
                  <a:cs typeface="Segoe UI" panose="020B0502040204020203" pitchFamily="34" charset="0"/>
                </a:endParaRPr>
              </a:p>
            </p:txBody>
          </p:sp>
        </p:grpSp>
        <p:sp>
          <p:nvSpPr>
            <p:cNvPr id="215" name="Rectangle 214"/>
            <p:cNvSpPr/>
            <p:nvPr/>
          </p:nvSpPr>
          <p:spPr>
            <a:xfrm>
              <a:off x="207764" y="4914564"/>
              <a:ext cx="1097365" cy="292259"/>
            </a:xfrm>
            <a:prstGeom prst="rect">
              <a:avLst/>
            </a:prstGeom>
          </p:spPr>
          <p:txBody>
            <a:bodyPr wrap="square">
              <a:spAutoFit/>
            </a:bodyPr>
            <a:lstStyle/>
            <a:p>
              <a:pPr defTabSz="896042">
                <a:defRPr/>
              </a:pPr>
              <a:r>
                <a:rPr lang="en-US" sz="1272" i="1" kern="0">
                  <a:solidFill>
                    <a:prstClr val="white"/>
                  </a:solidFill>
                  <a:ea typeface="Segoe UI" panose="020B0502040204020203" pitchFamily="34" charset="0"/>
                  <a:cs typeface="Segoe UI" panose="020B0502040204020203" pitchFamily="34" charset="0"/>
                </a:rPr>
                <a:t>Inner-Loop</a:t>
              </a:r>
            </a:p>
          </p:txBody>
        </p:sp>
      </p:grpSp>
      <p:sp>
        <p:nvSpPr>
          <p:cNvPr id="4" name="Title 3"/>
          <p:cNvSpPr>
            <a:spLocks noGrp="1"/>
          </p:cNvSpPr>
          <p:nvPr>
            <p:ph type="title"/>
          </p:nvPr>
        </p:nvSpPr>
        <p:spPr/>
        <p:txBody>
          <a:bodyPr/>
          <a:lstStyle/>
          <a:p>
            <a:r>
              <a:rPr lang="en-US" b="0" i="1" u="sng"/>
              <a:t>Today’s </a:t>
            </a:r>
            <a:r>
              <a:rPr lang="en-US"/>
              <a:t>Container DevOps Workflow</a:t>
            </a:r>
          </a:p>
        </p:txBody>
      </p:sp>
      <p:sp>
        <p:nvSpPr>
          <p:cNvPr id="120" name="Right Arrow 5"/>
          <p:cNvSpPr/>
          <p:nvPr/>
        </p:nvSpPr>
        <p:spPr>
          <a:xfrm>
            <a:off x="1139673" y="1956910"/>
            <a:ext cx="2621879" cy="925219"/>
          </a:xfrm>
          <a:prstGeom prst="rightArrow">
            <a:avLst>
              <a:gd name="adj1" fmla="val 50000"/>
              <a:gd name="adj2" fmla="val 73537"/>
            </a:avLst>
          </a:prstGeom>
          <a:solidFill>
            <a:srgbClr val="0078D7">
              <a:lumMod val="40000"/>
              <a:lumOff val="60000"/>
            </a:srgbClr>
          </a:solidFill>
          <a:ln w="10795" cap="flat" cmpd="sng" algn="ctr">
            <a:noFill/>
            <a:prstDash val="solid"/>
          </a:ln>
          <a:effectLst/>
        </p:spPr>
        <p:txBody>
          <a:bodyPr rot="0" spcFirstLastPara="0" vertOverflow="overflow" horzOverflow="overflow" vert="horz" wrap="square" lIns="89568" tIns="89568" rIns="89568" bIns="89568" numCol="1" spcCol="0" rtlCol="0" fromWordArt="0" anchor="b" anchorCtr="0" forceAA="0" compatLnSpc="1">
            <a:prstTxWarp prst="textNoShape">
              <a:avLst/>
            </a:prstTxWarp>
            <a:noAutofit/>
          </a:bodyPr>
          <a:lstStyle/>
          <a:p>
            <a:pPr algn="r" defTabSz="878390">
              <a:defRPr/>
            </a:pPr>
            <a:endParaRPr lang="en-US" sz="1076" kern="0">
              <a:solidFill>
                <a:sysClr val="windowText" lastClr="000000"/>
              </a:solidFill>
            </a:endParaRPr>
          </a:p>
        </p:txBody>
      </p:sp>
      <p:cxnSp>
        <p:nvCxnSpPr>
          <p:cNvPr id="122" name="Straight Arrow Connector 121"/>
          <p:cNvCxnSpPr>
            <a:cxnSpLocks/>
          </p:cNvCxnSpPr>
          <p:nvPr/>
        </p:nvCxnSpPr>
        <p:spPr>
          <a:xfrm>
            <a:off x="3228191" y="3046972"/>
            <a:ext cx="699418" cy="529428"/>
          </a:xfrm>
          <a:prstGeom prst="straightConnector1">
            <a:avLst/>
          </a:prstGeom>
          <a:noFill/>
          <a:ln w="76200" cap="flat" cmpd="sng" algn="ctr">
            <a:solidFill>
              <a:srgbClr val="89CBFF"/>
            </a:solidFill>
            <a:prstDash val="solid"/>
            <a:miter lim="800000"/>
            <a:headEnd type="triangle" w="med" len="lg"/>
            <a:tailEnd type="triangle" w="med" len="lg"/>
          </a:ln>
          <a:effectLst/>
        </p:spPr>
      </p:cxnSp>
      <p:sp>
        <p:nvSpPr>
          <p:cNvPr id="129" name="Right Arrow 5"/>
          <p:cNvSpPr/>
          <p:nvPr/>
        </p:nvSpPr>
        <p:spPr>
          <a:xfrm>
            <a:off x="2896612" y="1935382"/>
            <a:ext cx="2621879" cy="925219"/>
          </a:xfrm>
          <a:prstGeom prst="rightArrow">
            <a:avLst>
              <a:gd name="adj1" fmla="val 50000"/>
              <a:gd name="adj2" fmla="val 73537"/>
            </a:avLst>
          </a:prstGeom>
          <a:solidFill>
            <a:srgbClr val="0078D7">
              <a:lumMod val="40000"/>
              <a:lumOff val="60000"/>
            </a:srgbClr>
          </a:solidFill>
          <a:ln w="10795" cap="flat" cmpd="sng" algn="ctr">
            <a:noFill/>
            <a:prstDash val="solid"/>
          </a:ln>
          <a:effectLst/>
        </p:spPr>
        <p:txBody>
          <a:bodyPr rot="0" spcFirstLastPara="0" vertOverflow="overflow" horzOverflow="overflow" vert="horz" wrap="square" lIns="89568" tIns="89568" rIns="89568" bIns="89568" numCol="1" spcCol="0" rtlCol="0" fromWordArt="0" anchor="b" anchorCtr="0" forceAA="0" compatLnSpc="1">
            <a:prstTxWarp prst="textNoShape">
              <a:avLst/>
            </a:prstTxWarp>
            <a:noAutofit/>
          </a:bodyPr>
          <a:lstStyle/>
          <a:p>
            <a:pPr algn="r" defTabSz="878390">
              <a:defRPr/>
            </a:pPr>
            <a:endParaRPr lang="en-US" sz="1076" kern="0">
              <a:solidFill>
                <a:sysClr val="windowText" lastClr="000000"/>
              </a:solidFill>
            </a:endParaRPr>
          </a:p>
        </p:txBody>
      </p:sp>
      <p:grpSp>
        <p:nvGrpSpPr>
          <p:cNvPr id="130" name="Group 129"/>
          <p:cNvGrpSpPr/>
          <p:nvPr/>
        </p:nvGrpSpPr>
        <p:grpSpPr>
          <a:xfrm>
            <a:off x="2650171" y="1640070"/>
            <a:ext cx="1454120" cy="1496877"/>
            <a:chOff x="2777875" y="1412218"/>
            <a:chExt cx="1483698" cy="1527326"/>
          </a:xfrm>
        </p:grpSpPr>
        <p:sp>
          <p:nvSpPr>
            <p:cNvPr id="131" name="Rounded Rectangle 12"/>
            <p:cNvSpPr/>
            <p:nvPr/>
          </p:nvSpPr>
          <p:spPr>
            <a:xfrm>
              <a:off x="2777875" y="1461030"/>
              <a:ext cx="1483698" cy="1478514"/>
            </a:xfrm>
            <a:prstGeom prst="roundRect">
              <a:avLst>
                <a:gd name="adj" fmla="val 5783"/>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89568" tIns="89568" rIns="89568" bIns="89568" numCol="1" spcCol="0" rtlCol="0" fromWordArt="0" anchor="b" anchorCtr="0" forceAA="0" compatLnSpc="1">
              <a:prstTxWarp prst="textNoShape">
                <a:avLst/>
              </a:prstTxWarp>
              <a:noAutofit/>
            </a:bodyPr>
            <a:lstStyle/>
            <a:p>
              <a:pPr algn="r" defTabSz="878390">
                <a:defRPr/>
              </a:pPr>
              <a:endParaRPr lang="en-US" sz="1076" kern="0">
                <a:solidFill>
                  <a:sysClr val="windowText" lastClr="000000"/>
                </a:solidFill>
              </a:endParaRPr>
            </a:p>
          </p:txBody>
        </p:sp>
        <p:sp>
          <p:nvSpPr>
            <p:cNvPr id="132" name="TextBox 131"/>
            <p:cNvSpPr txBox="1"/>
            <p:nvPr/>
          </p:nvSpPr>
          <p:spPr>
            <a:xfrm>
              <a:off x="2825969" y="1794022"/>
              <a:ext cx="1387510" cy="899200"/>
            </a:xfrm>
            <a:prstGeom prst="rect">
              <a:avLst/>
            </a:prstGeom>
          </p:spPr>
          <p:txBody>
            <a:bodyPr vert="horz" wrap="square" lIns="89568" tIns="89568" rIns="89568" bIns="89568" rtlCol="0" anchor="t">
              <a:noAutofit/>
            </a:bodyPr>
            <a:lstStyle/>
            <a:p>
              <a:pPr marL="228523" indent="-228523" algn="ctr" defTabSz="878390">
                <a:defRPr/>
              </a:pPr>
              <a:r>
                <a:rPr lang="en-US" sz="1567" kern="0">
                  <a:solidFill>
                    <a:prstClr val="white"/>
                  </a:solidFill>
                  <a:ea typeface="Segoe UI" panose="020B0502040204020203" pitchFamily="34" charset="0"/>
                  <a:cs typeface="Segoe UI" panose="020B0502040204020203" pitchFamily="34" charset="0"/>
                </a:rPr>
                <a:t>Build/CI,</a:t>
              </a:r>
            </a:p>
            <a:p>
              <a:pPr marL="228523" indent="-228523" algn="ctr" defTabSz="878390">
                <a:defRPr/>
              </a:pPr>
              <a:r>
                <a:rPr lang="en-US" sz="1567" kern="0">
                  <a:solidFill>
                    <a:prstClr val="white"/>
                  </a:solidFill>
                  <a:ea typeface="Segoe UI" panose="020B0502040204020203" pitchFamily="34" charset="0"/>
                  <a:cs typeface="Segoe UI" panose="020B0502040204020203" pitchFamily="34" charset="0"/>
                </a:rPr>
                <a:t>Integrate,</a:t>
              </a:r>
            </a:p>
            <a:p>
              <a:pPr marL="228523" indent="-228523" algn="ctr" defTabSz="878390">
                <a:defRPr/>
              </a:pPr>
              <a:r>
                <a:rPr lang="en-US" sz="1567" kern="0">
                  <a:solidFill>
                    <a:prstClr val="white"/>
                  </a:solidFill>
                  <a:ea typeface="Segoe UI" panose="020B0502040204020203" pitchFamily="34" charset="0"/>
                  <a:cs typeface="Segoe UI" panose="020B0502040204020203" pitchFamily="34" charset="0"/>
                </a:rPr>
                <a:t>Test</a:t>
              </a:r>
            </a:p>
          </p:txBody>
        </p:sp>
        <p:sp>
          <p:nvSpPr>
            <p:cNvPr id="133" name="TextBox 132"/>
            <p:cNvSpPr txBox="1"/>
            <p:nvPr/>
          </p:nvSpPr>
          <p:spPr>
            <a:xfrm>
              <a:off x="3081795" y="1412218"/>
              <a:ext cx="967141" cy="390626"/>
            </a:xfrm>
            <a:prstGeom prst="rect">
              <a:avLst/>
            </a:prstGeom>
          </p:spPr>
          <p:txBody>
            <a:bodyPr vert="horz" wrap="square" lIns="89568" tIns="89568" rIns="89568" bIns="89568" rtlCol="0" anchor="t">
              <a:noAutofit/>
            </a:bodyPr>
            <a:lstStyle/>
            <a:p>
              <a:pPr marL="228523" indent="-228523" algn="ctr" defTabSz="878390">
                <a:defRPr/>
              </a:pPr>
              <a:endParaRPr lang="en-US" sz="1961" b="1" kern="0">
                <a:solidFill>
                  <a:prstClr val="white"/>
                </a:solidFill>
                <a:ea typeface="Segoe UI" panose="020B0502040204020203" pitchFamily="34" charset="0"/>
                <a:cs typeface="Segoe UI" panose="020B0502040204020203" pitchFamily="34" charset="0"/>
              </a:endParaRPr>
            </a:p>
          </p:txBody>
        </p:sp>
      </p:grpSp>
      <p:sp>
        <p:nvSpPr>
          <p:cNvPr id="135" name="Right Arrow 5"/>
          <p:cNvSpPr/>
          <p:nvPr/>
        </p:nvSpPr>
        <p:spPr>
          <a:xfrm rot="16200000">
            <a:off x="298045" y="3549515"/>
            <a:ext cx="1875931" cy="925219"/>
          </a:xfrm>
          <a:prstGeom prst="rightArrow">
            <a:avLst>
              <a:gd name="adj1" fmla="val 50000"/>
              <a:gd name="adj2" fmla="val 73537"/>
            </a:avLst>
          </a:prstGeom>
          <a:solidFill>
            <a:srgbClr val="0078D7">
              <a:lumMod val="40000"/>
              <a:lumOff val="60000"/>
            </a:srgbClr>
          </a:solidFill>
          <a:ln w="10795" cap="flat" cmpd="sng" algn="ctr">
            <a:noFill/>
            <a:prstDash val="solid"/>
          </a:ln>
          <a:effectLst/>
        </p:spPr>
        <p:txBody>
          <a:bodyPr rot="0" spcFirstLastPara="0" vertOverflow="overflow" horzOverflow="overflow" vert="horz" wrap="square" lIns="89568" tIns="89568" rIns="89568" bIns="89568" numCol="1" spcCol="0" rtlCol="0" fromWordArt="0" anchor="b" anchorCtr="0" forceAA="0" compatLnSpc="1">
            <a:prstTxWarp prst="textNoShape">
              <a:avLst/>
            </a:prstTxWarp>
            <a:noAutofit/>
          </a:bodyPr>
          <a:lstStyle/>
          <a:p>
            <a:pPr algn="r" defTabSz="878390">
              <a:defRPr/>
            </a:pPr>
            <a:endParaRPr lang="en-US" sz="1076" kern="0">
              <a:solidFill>
                <a:sysClr val="windowText" lastClr="000000"/>
              </a:solidFill>
            </a:endParaRPr>
          </a:p>
        </p:txBody>
      </p:sp>
      <p:sp>
        <p:nvSpPr>
          <p:cNvPr id="157" name="Right Arrow 5"/>
          <p:cNvSpPr/>
          <p:nvPr/>
        </p:nvSpPr>
        <p:spPr>
          <a:xfrm>
            <a:off x="5435751" y="1924812"/>
            <a:ext cx="2000393" cy="925219"/>
          </a:xfrm>
          <a:prstGeom prst="rightArrow">
            <a:avLst>
              <a:gd name="adj1" fmla="val 50000"/>
              <a:gd name="adj2" fmla="val 73537"/>
            </a:avLst>
          </a:prstGeom>
          <a:solidFill>
            <a:srgbClr val="0078D7">
              <a:lumMod val="40000"/>
              <a:lumOff val="60000"/>
            </a:srgbClr>
          </a:solidFill>
          <a:ln w="10795" cap="flat" cmpd="sng" algn="ctr">
            <a:noFill/>
            <a:prstDash val="solid"/>
          </a:ln>
          <a:effectLst/>
        </p:spPr>
        <p:txBody>
          <a:bodyPr rot="0" spcFirstLastPara="0" vertOverflow="overflow" horzOverflow="overflow" vert="horz" wrap="square" lIns="89568" tIns="89568" rIns="89568" bIns="89568" numCol="1" spcCol="0" rtlCol="0" fromWordArt="0" anchor="b" anchorCtr="0" forceAA="0" compatLnSpc="1">
            <a:prstTxWarp prst="textNoShape">
              <a:avLst/>
            </a:prstTxWarp>
            <a:noAutofit/>
          </a:bodyPr>
          <a:lstStyle/>
          <a:p>
            <a:pPr algn="r" defTabSz="878390">
              <a:defRPr/>
            </a:pPr>
            <a:endParaRPr lang="en-US" sz="1076" kern="0">
              <a:solidFill>
                <a:sysClr val="windowText" lastClr="000000"/>
              </a:solidFill>
            </a:endParaRPr>
          </a:p>
        </p:txBody>
      </p:sp>
      <p:sp>
        <p:nvSpPr>
          <p:cNvPr id="158" name="Freeform: Shape 157"/>
          <p:cNvSpPr/>
          <p:nvPr/>
        </p:nvSpPr>
        <p:spPr>
          <a:xfrm rot="16200000">
            <a:off x="6551887" y="2791859"/>
            <a:ext cx="4333543" cy="1178309"/>
          </a:xfrm>
          <a:custGeom>
            <a:avLst/>
            <a:gdLst>
              <a:gd name="connsiteX0" fmla="*/ 4387029 w 4387029"/>
              <a:gd name="connsiteY0" fmla="*/ 881005 h 1202278"/>
              <a:gd name="connsiteX1" fmla="*/ 4387029 w 4387029"/>
              <a:gd name="connsiteY1" fmla="*/ 1202278 h 1202278"/>
              <a:gd name="connsiteX2" fmla="*/ 4714 w 4387029"/>
              <a:gd name="connsiteY2" fmla="*/ 1202278 h 1202278"/>
              <a:gd name="connsiteX3" fmla="*/ 4714 w 4387029"/>
              <a:gd name="connsiteY3" fmla="*/ 885097 h 1202278"/>
              <a:gd name="connsiteX4" fmla="*/ 0 w 4387029"/>
              <a:gd name="connsiteY4" fmla="*/ 885083 h 1202278"/>
              <a:gd name="connsiteX5" fmla="*/ 4714 w 4387029"/>
              <a:gd name="connsiteY5" fmla="*/ 883793 h 1202278"/>
              <a:gd name="connsiteX6" fmla="*/ 4714 w 4387029"/>
              <a:gd name="connsiteY6" fmla="*/ 881005 h 1202278"/>
              <a:gd name="connsiteX7" fmla="*/ 14900 w 4387029"/>
              <a:gd name="connsiteY7" fmla="*/ 881005 h 1202278"/>
              <a:gd name="connsiteX8" fmla="*/ 3233840 w 4387029"/>
              <a:gd name="connsiteY8" fmla="*/ 0 h 1202278"/>
              <a:gd name="connsiteX9" fmla="*/ 4365100 w 4387029"/>
              <a:gd name="connsiteY9" fmla="*/ 881005 h 1202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87029" h="1202278">
                <a:moveTo>
                  <a:pt x="4387029" y="881005"/>
                </a:moveTo>
                <a:lnTo>
                  <a:pt x="4387029" y="1202278"/>
                </a:lnTo>
                <a:lnTo>
                  <a:pt x="4714" y="1202278"/>
                </a:lnTo>
                <a:lnTo>
                  <a:pt x="4714" y="885097"/>
                </a:lnTo>
                <a:lnTo>
                  <a:pt x="0" y="885083"/>
                </a:lnTo>
                <a:lnTo>
                  <a:pt x="4714" y="883793"/>
                </a:lnTo>
                <a:lnTo>
                  <a:pt x="4714" y="881005"/>
                </a:lnTo>
                <a:lnTo>
                  <a:pt x="14900" y="881005"/>
                </a:lnTo>
                <a:lnTo>
                  <a:pt x="3233840" y="0"/>
                </a:lnTo>
                <a:lnTo>
                  <a:pt x="4365100" y="881005"/>
                </a:lnTo>
                <a:close/>
              </a:path>
            </a:pathLst>
          </a:cu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89568" tIns="89568" rIns="89568" bIns="89568" numCol="1" spcCol="0" rtlCol="0" fromWordArt="0" anchor="b" anchorCtr="0" forceAA="0" compatLnSpc="1">
            <a:prstTxWarp prst="textNoShape">
              <a:avLst/>
            </a:prstTxWarp>
            <a:noAutofit/>
          </a:bodyPr>
          <a:lstStyle/>
          <a:p>
            <a:pPr algn="r" defTabSz="878390">
              <a:defRPr/>
            </a:pPr>
            <a:endParaRPr lang="en-US" sz="1076" kern="0">
              <a:solidFill>
                <a:sysClr val="windowText" lastClr="000000"/>
              </a:solidFill>
              <a:latin typeface="Segoe UI"/>
              <a:ea typeface="+mj-ea"/>
              <a:cs typeface="+mj-cs"/>
            </a:endParaRPr>
          </a:p>
        </p:txBody>
      </p:sp>
      <p:sp>
        <p:nvSpPr>
          <p:cNvPr id="160" name="Bent Arrow 14"/>
          <p:cNvSpPr/>
          <p:nvPr/>
        </p:nvSpPr>
        <p:spPr>
          <a:xfrm rot="10800000">
            <a:off x="2784128" y="3058081"/>
            <a:ext cx="5730335" cy="3060342"/>
          </a:xfrm>
          <a:prstGeom prst="bentArrow">
            <a:avLst>
              <a:gd name="adj1" fmla="val 4873"/>
              <a:gd name="adj2" fmla="val 8600"/>
              <a:gd name="adj3" fmla="val 13322"/>
              <a:gd name="adj4" fmla="val 2947"/>
            </a:avLst>
          </a:prstGeom>
          <a:solidFill>
            <a:srgbClr val="0078D7">
              <a:lumMod val="40000"/>
              <a:lumOff val="60000"/>
            </a:srgbClr>
          </a:solidFill>
          <a:ln w="10795" cap="flat" cmpd="sng" algn="ctr">
            <a:noFill/>
            <a:prstDash val="solid"/>
          </a:ln>
          <a:effectLst/>
        </p:spPr>
        <p:txBody>
          <a:bodyPr rot="0" spcFirstLastPara="0" vertOverflow="overflow" horzOverflow="overflow" vert="horz" wrap="square" lIns="89568" tIns="89568" rIns="89568" bIns="89568" numCol="1" spcCol="0" rtlCol="0" fromWordArt="0" anchor="b" anchorCtr="0" forceAA="0" compatLnSpc="1">
            <a:prstTxWarp prst="textNoShape">
              <a:avLst/>
            </a:prstTxWarp>
            <a:noAutofit/>
          </a:bodyPr>
          <a:lstStyle/>
          <a:p>
            <a:pPr algn="r" defTabSz="878390">
              <a:defRPr/>
            </a:pPr>
            <a:endParaRPr lang="en-US" sz="1076" kern="0">
              <a:solidFill>
                <a:sysClr val="windowText" lastClr="000000"/>
              </a:solidFill>
            </a:endParaRPr>
          </a:p>
        </p:txBody>
      </p:sp>
      <p:sp>
        <p:nvSpPr>
          <p:cNvPr id="162" name="AutoShape 21"/>
          <p:cNvSpPr>
            <a:spLocks noChangeAspect="1" noChangeArrowheads="1" noTextEdit="1"/>
          </p:cNvSpPr>
          <p:nvPr/>
        </p:nvSpPr>
        <p:spPr bwMode="auto">
          <a:xfrm>
            <a:off x="391912" y="5306878"/>
            <a:ext cx="2190046" cy="141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cxnSp>
        <p:nvCxnSpPr>
          <p:cNvPr id="165" name="Straight Arrow Connector 164"/>
          <p:cNvCxnSpPr>
            <a:cxnSpLocks/>
          </p:cNvCxnSpPr>
          <p:nvPr/>
        </p:nvCxnSpPr>
        <p:spPr>
          <a:xfrm flipH="1">
            <a:off x="2845750" y="4618533"/>
            <a:ext cx="2185149" cy="607633"/>
          </a:xfrm>
          <a:prstGeom prst="straightConnector1">
            <a:avLst/>
          </a:prstGeom>
          <a:noFill/>
          <a:ln w="76200" cap="flat" cmpd="sng" algn="ctr">
            <a:solidFill>
              <a:srgbClr val="89CBFF"/>
            </a:solidFill>
            <a:prstDash val="solid"/>
            <a:miter lim="800000"/>
            <a:headEnd type="none"/>
            <a:tailEnd type="triangle" w="med" len="lg"/>
          </a:ln>
          <a:effectLst/>
        </p:spPr>
      </p:cxnSp>
      <p:grpSp>
        <p:nvGrpSpPr>
          <p:cNvPr id="166" name="Group 165"/>
          <p:cNvGrpSpPr/>
          <p:nvPr/>
        </p:nvGrpSpPr>
        <p:grpSpPr>
          <a:xfrm>
            <a:off x="7349103" y="1687906"/>
            <a:ext cx="1458470" cy="1533490"/>
            <a:chOff x="7572388" y="1461030"/>
            <a:chExt cx="1488138" cy="1564684"/>
          </a:xfrm>
        </p:grpSpPr>
        <p:sp>
          <p:nvSpPr>
            <p:cNvPr id="167" name="Rounded Rectangle 26"/>
            <p:cNvSpPr/>
            <p:nvPr/>
          </p:nvSpPr>
          <p:spPr>
            <a:xfrm>
              <a:off x="7576828" y="1461030"/>
              <a:ext cx="1483698" cy="1478514"/>
            </a:xfrm>
            <a:prstGeom prst="roundRect">
              <a:avLst>
                <a:gd name="adj" fmla="val 5783"/>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89568" tIns="89568" rIns="89568" bIns="89568" numCol="1" spcCol="0" rtlCol="0" fromWordArt="0" anchor="b" anchorCtr="0" forceAA="0" compatLnSpc="1">
              <a:prstTxWarp prst="textNoShape">
                <a:avLst/>
              </a:prstTxWarp>
              <a:noAutofit/>
            </a:bodyPr>
            <a:lstStyle/>
            <a:p>
              <a:pPr algn="r" defTabSz="878390">
                <a:defRPr/>
              </a:pPr>
              <a:endParaRPr lang="en-US" sz="1076" kern="0">
                <a:solidFill>
                  <a:sysClr val="windowText" lastClr="000000"/>
                </a:solidFill>
              </a:endParaRPr>
            </a:p>
          </p:txBody>
        </p:sp>
        <p:sp>
          <p:nvSpPr>
            <p:cNvPr id="168" name="TextBox 167"/>
            <p:cNvSpPr txBox="1"/>
            <p:nvPr/>
          </p:nvSpPr>
          <p:spPr>
            <a:xfrm>
              <a:off x="7572388" y="2437531"/>
              <a:ext cx="1406898" cy="588183"/>
            </a:xfrm>
            <a:prstGeom prst="rect">
              <a:avLst/>
            </a:prstGeom>
          </p:spPr>
          <p:txBody>
            <a:bodyPr vert="horz" wrap="square" lIns="89568" tIns="89568" rIns="89568" bIns="89568" rtlCol="0" anchor="t">
              <a:noAutofit/>
            </a:bodyPr>
            <a:lstStyle/>
            <a:p>
              <a:pPr marL="228523" indent="-228523" defTabSz="878390">
                <a:defRPr/>
              </a:pPr>
              <a:r>
                <a:rPr lang="en-US" sz="1076" kern="0">
                  <a:solidFill>
                    <a:prstClr val="white"/>
                  </a:solidFill>
                  <a:ea typeface="Segoe UI" pitchFamily="34" charset="0"/>
                  <a:cs typeface="Segoe UI" panose="020B0502040204020203" pitchFamily="34" charset="0"/>
                </a:rPr>
                <a:t>Production</a:t>
              </a:r>
            </a:p>
            <a:p>
              <a:pPr marL="228523" indent="-228523" defTabSz="878390">
                <a:defRPr/>
              </a:pPr>
              <a:r>
                <a:rPr lang="en-US" sz="1076" kern="0">
                  <a:solidFill>
                    <a:prstClr val="white"/>
                  </a:solidFill>
                  <a:ea typeface="Segoe UI" pitchFamily="34" charset="0"/>
                  <a:cs typeface="Segoe UI" panose="020B0502040204020203" pitchFamily="34" charset="0"/>
                </a:rPr>
                <a:t>environments</a:t>
              </a:r>
            </a:p>
          </p:txBody>
        </p:sp>
        <p:sp>
          <p:nvSpPr>
            <p:cNvPr id="169" name="TextBox 168"/>
            <p:cNvSpPr txBox="1"/>
            <p:nvPr/>
          </p:nvSpPr>
          <p:spPr>
            <a:xfrm>
              <a:off x="7632963" y="1680614"/>
              <a:ext cx="1411380" cy="427319"/>
            </a:xfrm>
            <a:prstGeom prst="rect">
              <a:avLst/>
            </a:prstGeom>
          </p:spPr>
          <p:txBody>
            <a:bodyPr vert="horz" wrap="square" lIns="89568" tIns="89568" rIns="89568" bIns="89568" rtlCol="0" anchor="t">
              <a:noAutofit/>
            </a:bodyPr>
            <a:lstStyle/>
            <a:p>
              <a:pPr marL="228523" indent="-228523" algn="ctr" defTabSz="878390">
                <a:defRPr/>
              </a:pPr>
              <a:r>
                <a:rPr lang="en-US" sz="1567" kern="0">
                  <a:solidFill>
                    <a:prstClr val="white"/>
                  </a:solidFill>
                  <a:ea typeface="Segoe UI" pitchFamily="34" charset="0"/>
                  <a:cs typeface="Segoe UI" panose="020B0502040204020203" pitchFamily="34" charset="0"/>
                </a:rPr>
                <a:t>Run, Manage</a:t>
              </a:r>
            </a:p>
          </p:txBody>
        </p:sp>
        <p:sp>
          <p:nvSpPr>
            <p:cNvPr id="170" name="Rectangle 169"/>
            <p:cNvSpPr/>
            <p:nvPr/>
          </p:nvSpPr>
          <p:spPr>
            <a:xfrm>
              <a:off x="7683226" y="2034185"/>
              <a:ext cx="1262181" cy="432141"/>
            </a:xfrm>
            <a:prstGeom prst="rect">
              <a:avLst/>
            </a:prstGeom>
            <a:solidFill>
              <a:sysClr val="window" lastClr="FFFFFF"/>
            </a:solidFill>
            <a:ln w="12700" cap="flat" cmpd="sng" algn="ctr">
              <a:noFill/>
              <a:prstDash val="solid"/>
              <a:miter lim="800000"/>
            </a:ln>
            <a:effectLst/>
          </p:spPr>
          <p:txBody>
            <a:bodyPr rtlCol="0" anchor="ctr"/>
            <a:lstStyle/>
            <a:p>
              <a:pPr algn="ctr" defTabSz="896042">
                <a:defRPr/>
              </a:pPr>
              <a:endParaRPr lang="en-US" sz="1765" kern="0">
                <a:solidFill>
                  <a:prstClr val="white"/>
                </a:solidFill>
                <a:latin typeface="Calibri" panose="020F0502020204030204"/>
              </a:endParaRPr>
            </a:p>
          </p:txBody>
        </p:sp>
        <p:pic>
          <p:nvPicPr>
            <p:cNvPr id="171" name="Picture 170"/>
            <p:cNvPicPr>
              <a:picLocks noChangeAspect="1"/>
            </p:cNvPicPr>
            <p:nvPr/>
          </p:nvPicPr>
          <p:blipFill>
            <a:blip r:embed="rId3"/>
            <a:stretch>
              <a:fillRect/>
            </a:stretch>
          </p:blipFill>
          <p:spPr>
            <a:xfrm>
              <a:off x="7769766" y="2080979"/>
              <a:ext cx="392605" cy="338551"/>
            </a:xfrm>
            <a:prstGeom prst="rect">
              <a:avLst/>
            </a:prstGeom>
          </p:spPr>
        </p:pic>
        <p:pic>
          <p:nvPicPr>
            <p:cNvPr id="173" name="Picture 172"/>
            <p:cNvPicPr>
              <a:picLocks noChangeAspect="1"/>
            </p:cNvPicPr>
            <p:nvPr/>
          </p:nvPicPr>
          <p:blipFill>
            <a:blip r:embed="rId4"/>
            <a:stretch>
              <a:fillRect/>
            </a:stretch>
          </p:blipFill>
          <p:spPr>
            <a:xfrm>
              <a:off x="8296301" y="2105507"/>
              <a:ext cx="628748" cy="308658"/>
            </a:xfrm>
            <a:prstGeom prst="rect">
              <a:avLst/>
            </a:prstGeom>
          </p:spPr>
        </p:pic>
        <p:cxnSp>
          <p:nvCxnSpPr>
            <p:cNvPr id="174" name="Straight Connector 173"/>
            <p:cNvCxnSpPr/>
            <p:nvPr/>
          </p:nvCxnSpPr>
          <p:spPr>
            <a:xfrm>
              <a:off x="8199520" y="2090620"/>
              <a:ext cx="96781" cy="211951"/>
            </a:xfrm>
            <a:prstGeom prst="line">
              <a:avLst/>
            </a:prstGeom>
            <a:noFill/>
            <a:ln w="6350" cap="flat" cmpd="sng" algn="ctr">
              <a:solidFill>
                <a:sysClr val="windowText" lastClr="000000"/>
              </a:solidFill>
              <a:prstDash val="dash"/>
              <a:miter lim="800000"/>
            </a:ln>
            <a:effectLst/>
          </p:spPr>
        </p:cxnSp>
        <p:cxnSp>
          <p:nvCxnSpPr>
            <p:cNvPr id="175" name="Straight Connector 174"/>
            <p:cNvCxnSpPr/>
            <p:nvPr/>
          </p:nvCxnSpPr>
          <p:spPr>
            <a:xfrm flipV="1">
              <a:off x="8190439" y="2398285"/>
              <a:ext cx="116983" cy="29765"/>
            </a:xfrm>
            <a:prstGeom prst="line">
              <a:avLst/>
            </a:prstGeom>
            <a:noFill/>
            <a:ln w="6350" cap="flat" cmpd="sng" algn="ctr">
              <a:solidFill>
                <a:sysClr val="windowText" lastClr="000000"/>
              </a:solidFill>
              <a:prstDash val="dash"/>
              <a:miter lim="800000"/>
            </a:ln>
            <a:effectLst/>
          </p:spPr>
        </p:cxnSp>
        <p:sp>
          <p:nvSpPr>
            <p:cNvPr id="176" name="Rectangle: Rounded Corners 175"/>
            <p:cNvSpPr/>
            <p:nvPr/>
          </p:nvSpPr>
          <p:spPr>
            <a:xfrm>
              <a:off x="7725711" y="2057484"/>
              <a:ext cx="482889" cy="380047"/>
            </a:xfrm>
            <a:prstGeom prst="roundRect">
              <a:avLst/>
            </a:prstGeom>
            <a:noFill/>
            <a:ln w="9525" cap="flat" cmpd="sng" algn="ctr">
              <a:solidFill>
                <a:sysClr val="windowText" lastClr="000000"/>
              </a:solidFill>
              <a:prstDash val="solid"/>
              <a:miter lim="800000"/>
            </a:ln>
            <a:effectLst/>
          </p:spPr>
          <p:txBody>
            <a:bodyPr rtlCol="0" anchor="ctr"/>
            <a:lstStyle/>
            <a:p>
              <a:pPr algn="ctr" defTabSz="896042">
                <a:defRPr/>
              </a:pPr>
              <a:endParaRPr lang="en-US" sz="1765" kern="0">
                <a:solidFill>
                  <a:prstClr val="white"/>
                </a:solidFill>
                <a:latin typeface="Calibri" panose="020F0502020204030204"/>
              </a:endParaRPr>
            </a:p>
          </p:txBody>
        </p:sp>
      </p:grpSp>
      <p:grpSp>
        <p:nvGrpSpPr>
          <p:cNvPr id="181" name="Group 180"/>
          <p:cNvGrpSpPr/>
          <p:nvPr/>
        </p:nvGrpSpPr>
        <p:grpSpPr>
          <a:xfrm>
            <a:off x="9290512" y="1214240"/>
            <a:ext cx="2512442" cy="608928"/>
            <a:chOff x="2260698" y="1058892"/>
            <a:chExt cx="2563550" cy="621314"/>
          </a:xfrm>
        </p:grpSpPr>
        <p:sp>
          <p:nvSpPr>
            <p:cNvPr id="182" name="Rectangle 181"/>
            <p:cNvSpPr/>
            <p:nvPr/>
          </p:nvSpPr>
          <p:spPr>
            <a:xfrm>
              <a:off x="2260698" y="1058892"/>
              <a:ext cx="2563550" cy="621314"/>
            </a:xfrm>
            <a:prstGeom prst="rect">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627319" tIns="0" rIns="0" bIns="0" numCol="1" spcCol="0" rtlCol="0" fromWordArt="0" anchor="ctr" anchorCtr="0" forceAA="0" compatLnSpc="1">
              <a:prstTxWarp prst="textNoShape">
                <a:avLst/>
              </a:prstTxWarp>
              <a:noAutofit/>
            </a:bodyPr>
            <a:lstStyle/>
            <a:p>
              <a:pPr algn="ctr" defTabSz="878390">
                <a:defRPr/>
              </a:pPr>
              <a:r>
                <a:rPr lang="en-US" sz="1567" kern="0">
                  <a:solidFill>
                    <a:prstClr val="white"/>
                  </a:solidFill>
                </a:rPr>
                <a:t>Container Service</a:t>
              </a:r>
            </a:p>
          </p:txBody>
        </p:sp>
        <p:pic>
          <p:nvPicPr>
            <p:cNvPr id="183" name="Picture 182"/>
            <p:cNvPicPr>
              <a:picLocks noChangeAspect="1"/>
            </p:cNvPicPr>
            <p:nvPr/>
          </p:nvPicPr>
          <p:blipFill>
            <a:blip r:embed="rId5"/>
            <a:stretch>
              <a:fillRect/>
            </a:stretch>
          </p:blipFill>
          <p:spPr>
            <a:xfrm>
              <a:off x="2308837" y="1104529"/>
              <a:ext cx="650738" cy="495720"/>
            </a:xfrm>
            <a:prstGeom prst="rect">
              <a:avLst/>
            </a:prstGeom>
          </p:spPr>
        </p:pic>
      </p:grpSp>
      <p:grpSp>
        <p:nvGrpSpPr>
          <p:cNvPr id="184" name="Group 183"/>
          <p:cNvGrpSpPr/>
          <p:nvPr/>
        </p:nvGrpSpPr>
        <p:grpSpPr>
          <a:xfrm>
            <a:off x="9290512" y="3074159"/>
            <a:ext cx="2512442" cy="608928"/>
            <a:chOff x="2260698" y="1672903"/>
            <a:chExt cx="2563550" cy="621314"/>
          </a:xfrm>
        </p:grpSpPr>
        <p:sp>
          <p:nvSpPr>
            <p:cNvPr id="185" name="Rectangle 184"/>
            <p:cNvSpPr/>
            <p:nvPr/>
          </p:nvSpPr>
          <p:spPr>
            <a:xfrm>
              <a:off x="2260698" y="1672903"/>
              <a:ext cx="2563550" cy="621314"/>
            </a:xfrm>
            <a:prstGeom prst="rect">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627319" tIns="0" rIns="0" bIns="0" numCol="1" spcCol="0" rtlCol="0" fromWordArt="0" anchor="ctr" anchorCtr="0" forceAA="0" compatLnSpc="1">
              <a:prstTxWarp prst="textNoShape">
                <a:avLst/>
              </a:prstTxWarp>
              <a:noAutofit/>
            </a:bodyPr>
            <a:lstStyle/>
            <a:p>
              <a:pPr algn="ctr" defTabSz="878390">
                <a:defRPr/>
              </a:pPr>
              <a:r>
                <a:rPr lang="en-US" sz="1567" kern="0">
                  <a:solidFill>
                    <a:prstClr val="white"/>
                  </a:solidFill>
                </a:rPr>
                <a:t>Service Fabric</a:t>
              </a:r>
            </a:p>
          </p:txBody>
        </p:sp>
        <p:pic>
          <p:nvPicPr>
            <p:cNvPr id="186" name="Picture 185"/>
            <p:cNvPicPr>
              <a:picLocks noChangeAspect="1"/>
            </p:cNvPicPr>
            <p:nvPr/>
          </p:nvPicPr>
          <p:blipFill>
            <a:blip r:embed="rId6"/>
            <a:stretch>
              <a:fillRect/>
            </a:stretch>
          </p:blipFill>
          <p:spPr>
            <a:xfrm>
              <a:off x="2386537" y="1735699"/>
              <a:ext cx="495338" cy="495720"/>
            </a:xfrm>
            <a:prstGeom prst="rect">
              <a:avLst/>
            </a:prstGeom>
          </p:spPr>
        </p:pic>
      </p:grpSp>
      <p:grpSp>
        <p:nvGrpSpPr>
          <p:cNvPr id="190" name="Group 189"/>
          <p:cNvGrpSpPr/>
          <p:nvPr/>
        </p:nvGrpSpPr>
        <p:grpSpPr>
          <a:xfrm>
            <a:off x="9290512" y="2455276"/>
            <a:ext cx="2512442" cy="608928"/>
            <a:chOff x="2260698" y="2350204"/>
            <a:chExt cx="2563550" cy="621314"/>
          </a:xfrm>
        </p:grpSpPr>
        <p:sp>
          <p:nvSpPr>
            <p:cNvPr id="191" name="Rectangle 190"/>
            <p:cNvSpPr/>
            <p:nvPr/>
          </p:nvSpPr>
          <p:spPr>
            <a:xfrm>
              <a:off x="2260698" y="2350204"/>
              <a:ext cx="2563550" cy="621314"/>
            </a:xfrm>
            <a:prstGeom prst="rect">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627319" tIns="0" rIns="0" bIns="0" numCol="1" spcCol="0" rtlCol="0" fromWordArt="0" anchor="ctr" anchorCtr="0" forceAA="0" compatLnSpc="1">
              <a:prstTxWarp prst="textNoShape">
                <a:avLst/>
              </a:prstTxWarp>
              <a:noAutofit/>
            </a:bodyPr>
            <a:lstStyle/>
            <a:p>
              <a:pPr algn="ctr" defTabSz="878390">
                <a:defRPr/>
              </a:pPr>
              <a:r>
                <a:rPr lang="en-US" sz="1567" kern="0">
                  <a:solidFill>
                    <a:prstClr val="white"/>
                  </a:solidFill>
                </a:rPr>
                <a:t>App Services</a:t>
              </a:r>
            </a:p>
          </p:txBody>
        </p:sp>
        <p:pic>
          <p:nvPicPr>
            <p:cNvPr id="192" name="Picture 191"/>
            <p:cNvPicPr>
              <a:picLocks noChangeAspect="1"/>
            </p:cNvPicPr>
            <p:nvPr/>
          </p:nvPicPr>
          <p:blipFill>
            <a:blip r:embed="rId7"/>
            <a:stretch>
              <a:fillRect/>
            </a:stretch>
          </p:blipFill>
          <p:spPr>
            <a:xfrm>
              <a:off x="2386538" y="2409936"/>
              <a:ext cx="495337" cy="495720"/>
            </a:xfrm>
            <a:prstGeom prst="rect">
              <a:avLst/>
            </a:prstGeom>
          </p:spPr>
        </p:pic>
      </p:grpSp>
      <p:sp>
        <p:nvSpPr>
          <p:cNvPr id="197" name="Rectangle 196"/>
          <p:cNvSpPr/>
          <p:nvPr/>
        </p:nvSpPr>
        <p:spPr>
          <a:xfrm>
            <a:off x="9290512" y="4937344"/>
            <a:ext cx="2512442" cy="608928"/>
          </a:xfrm>
          <a:prstGeom prst="rect">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627319" tIns="0" rIns="0" bIns="0" numCol="1" spcCol="0" rtlCol="0" fromWordArt="0" anchor="ctr" anchorCtr="0" forceAA="0" compatLnSpc="1">
            <a:prstTxWarp prst="textNoShape">
              <a:avLst/>
            </a:prstTxWarp>
            <a:noAutofit/>
          </a:bodyPr>
          <a:lstStyle/>
          <a:p>
            <a:pPr algn="ctr" defTabSz="878390">
              <a:defRPr/>
            </a:pPr>
            <a:r>
              <a:rPr lang="en-US" sz="1567" kern="0">
                <a:solidFill>
                  <a:prstClr val="white"/>
                </a:solidFill>
              </a:rPr>
              <a:t>…</a:t>
            </a:r>
          </a:p>
        </p:txBody>
      </p:sp>
      <p:sp>
        <p:nvSpPr>
          <p:cNvPr id="200" name="Rectangle 199"/>
          <p:cNvSpPr/>
          <p:nvPr/>
        </p:nvSpPr>
        <p:spPr>
          <a:xfrm>
            <a:off x="9290512" y="4316829"/>
            <a:ext cx="2512442" cy="608928"/>
          </a:xfrm>
          <a:prstGeom prst="rect">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627319" tIns="0" rIns="0" bIns="0" numCol="1" spcCol="0" rtlCol="0" fromWordArt="0" anchor="ctr" anchorCtr="0" forceAA="0" compatLnSpc="1">
            <a:prstTxWarp prst="textNoShape">
              <a:avLst/>
            </a:prstTxWarp>
            <a:noAutofit/>
          </a:bodyPr>
          <a:lstStyle/>
          <a:p>
            <a:pPr algn="ctr" defTabSz="878390">
              <a:defRPr/>
            </a:pPr>
            <a:r>
              <a:rPr lang="en-US" sz="1567" kern="0">
                <a:solidFill>
                  <a:prstClr val="white"/>
                </a:solidFill>
              </a:rPr>
              <a:t>coming soon</a:t>
            </a:r>
          </a:p>
        </p:txBody>
      </p:sp>
      <p:grpSp>
        <p:nvGrpSpPr>
          <p:cNvPr id="206" name="Group 205"/>
          <p:cNvGrpSpPr/>
          <p:nvPr/>
        </p:nvGrpSpPr>
        <p:grpSpPr>
          <a:xfrm>
            <a:off x="808240" y="5267834"/>
            <a:ext cx="1293763" cy="878634"/>
            <a:chOff x="1883426" y="5104140"/>
            <a:chExt cx="1320080" cy="896507"/>
          </a:xfrm>
        </p:grpSpPr>
        <p:pic>
          <p:nvPicPr>
            <p:cNvPr id="207" name="Picture 206"/>
            <p:cNvPicPr>
              <a:picLocks noChangeAspect="1"/>
            </p:cNvPicPr>
            <p:nvPr/>
          </p:nvPicPr>
          <p:blipFill>
            <a:blip r:embed="rId8"/>
            <a:stretch>
              <a:fillRect/>
            </a:stretch>
          </p:blipFill>
          <p:spPr>
            <a:xfrm>
              <a:off x="2145264" y="5243497"/>
              <a:ext cx="668742" cy="618646"/>
            </a:xfrm>
            <a:prstGeom prst="rect">
              <a:avLst/>
            </a:prstGeom>
          </p:spPr>
        </p:pic>
        <p:sp>
          <p:nvSpPr>
            <p:cNvPr id="208" name="Rectangle 207"/>
            <p:cNvSpPr/>
            <p:nvPr/>
          </p:nvSpPr>
          <p:spPr>
            <a:xfrm>
              <a:off x="1883426" y="5483571"/>
              <a:ext cx="240435" cy="138504"/>
            </a:xfrm>
            <a:prstGeom prst="rect">
              <a:avLst/>
            </a:prstGeom>
          </p:spPr>
          <p:txBody>
            <a:bodyPr wrap="none" lIns="0" tIns="0" rIns="0" bIns="0">
              <a:spAutoFit/>
            </a:bodyPr>
            <a:lstStyle/>
            <a:p>
              <a:pPr defTabSz="896042">
                <a:defRPr/>
              </a:pPr>
              <a:r>
                <a:rPr lang="en-US" sz="882" kern="0">
                  <a:solidFill>
                    <a:prstClr val="white"/>
                  </a:solidFill>
                  <a:ea typeface="Segoe UI" panose="020B0502040204020203" pitchFamily="34" charset="0"/>
                  <a:cs typeface="Segoe UI" panose="020B0502040204020203" pitchFamily="34" charset="0"/>
                </a:rPr>
                <a:t>Code</a:t>
              </a:r>
            </a:p>
          </p:txBody>
        </p:sp>
        <p:sp>
          <p:nvSpPr>
            <p:cNvPr id="209" name="Rectangle 208"/>
            <p:cNvSpPr/>
            <p:nvPr/>
          </p:nvSpPr>
          <p:spPr>
            <a:xfrm>
              <a:off x="2379447" y="5104140"/>
              <a:ext cx="183188" cy="138504"/>
            </a:xfrm>
            <a:prstGeom prst="rect">
              <a:avLst/>
            </a:prstGeom>
          </p:spPr>
          <p:txBody>
            <a:bodyPr wrap="none" lIns="0" tIns="0" rIns="0" bIns="0">
              <a:spAutoFit/>
            </a:bodyPr>
            <a:lstStyle/>
            <a:p>
              <a:pPr defTabSz="896042">
                <a:defRPr/>
              </a:pPr>
              <a:r>
                <a:rPr lang="en-US" sz="882" kern="0">
                  <a:solidFill>
                    <a:prstClr val="white"/>
                  </a:solidFill>
                  <a:ea typeface="Segoe UI" panose="020B0502040204020203" pitchFamily="34" charset="0"/>
                  <a:cs typeface="Segoe UI" panose="020B0502040204020203" pitchFamily="34" charset="0"/>
                </a:rPr>
                <a:t>Run</a:t>
              </a:r>
            </a:p>
          </p:txBody>
        </p:sp>
        <p:sp>
          <p:nvSpPr>
            <p:cNvPr id="210" name="Rectangle 209"/>
            <p:cNvSpPr/>
            <p:nvPr/>
          </p:nvSpPr>
          <p:spPr>
            <a:xfrm>
              <a:off x="2817502" y="5483571"/>
              <a:ext cx="386004" cy="138504"/>
            </a:xfrm>
            <a:prstGeom prst="rect">
              <a:avLst/>
            </a:prstGeom>
          </p:spPr>
          <p:txBody>
            <a:bodyPr wrap="none" lIns="0" tIns="0" rIns="0" bIns="0">
              <a:spAutoFit/>
            </a:bodyPr>
            <a:lstStyle/>
            <a:p>
              <a:pPr defTabSz="896042">
                <a:defRPr/>
              </a:pPr>
              <a:r>
                <a:rPr lang="en-US" sz="882" kern="0">
                  <a:solidFill>
                    <a:prstClr val="white"/>
                  </a:solidFill>
                  <a:ea typeface="Segoe UI" panose="020B0502040204020203" pitchFamily="34" charset="0"/>
                  <a:cs typeface="Segoe UI" panose="020B0502040204020203" pitchFamily="34" charset="0"/>
                </a:rPr>
                <a:t>Validate</a:t>
              </a:r>
            </a:p>
          </p:txBody>
        </p:sp>
        <p:sp>
          <p:nvSpPr>
            <p:cNvPr id="211" name="Rectangle 210"/>
            <p:cNvSpPr/>
            <p:nvPr/>
          </p:nvSpPr>
          <p:spPr>
            <a:xfrm>
              <a:off x="2308915" y="5862143"/>
              <a:ext cx="302588" cy="138504"/>
            </a:xfrm>
            <a:prstGeom prst="rect">
              <a:avLst/>
            </a:prstGeom>
          </p:spPr>
          <p:txBody>
            <a:bodyPr wrap="none" lIns="0" tIns="0" rIns="0" bIns="0">
              <a:spAutoFit/>
            </a:bodyPr>
            <a:lstStyle/>
            <a:p>
              <a:pPr defTabSz="896042">
                <a:defRPr/>
              </a:pPr>
              <a:r>
                <a:rPr lang="en-US" sz="882" kern="0">
                  <a:solidFill>
                    <a:prstClr val="white"/>
                  </a:solidFill>
                  <a:ea typeface="Segoe UI" panose="020B0502040204020203" pitchFamily="34" charset="0"/>
                  <a:cs typeface="Segoe UI" panose="020B0502040204020203" pitchFamily="34" charset="0"/>
                </a:rPr>
                <a:t>Debug</a:t>
              </a:r>
            </a:p>
          </p:txBody>
        </p:sp>
      </p:grpSp>
      <p:grpSp>
        <p:nvGrpSpPr>
          <p:cNvPr id="212" name="Group 211"/>
          <p:cNvGrpSpPr/>
          <p:nvPr/>
        </p:nvGrpSpPr>
        <p:grpSpPr>
          <a:xfrm>
            <a:off x="1269757" y="4962634"/>
            <a:ext cx="1479824" cy="877758"/>
            <a:chOff x="1369381" y="4802368"/>
            <a:chExt cx="1509926" cy="895613"/>
          </a:xfrm>
        </p:grpSpPr>
        <p:pic>
          <p:nvPicPr>
            <p:cNvPr id="213" name="Picture 12" descr="Image result for docker  logo"/>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280309" y="4802368"/>
              <a:ext cx="598998" cy="399332"/>
            </a:xfrm>
            <a:prstGeom prst="rect">
              <a:avLst/>
            </a:prstGeom>
            <a:noFill/>
            <a:extLst>
              <a:ext uri="{909E8E84-426E-40DD-AFC4-6F175D3DCCD1}">
                <a14:hiddenFill xmlns:a14="http://schemas.microsoft.com/office/drawing/2010/main">
                  <a:solidFill>
                    <a:srgbClr val="FFFFFF"/>
                  </a:solidFill>
                </a14:hiddenFill>
              </a:ext>
            </a:extLst>
          </p:spPr>
        </p:pic>
        <p:pic>
          <p:nvPicPr>
            <p:cNvPr id="214" name="Picture_x0020_6" descr="image016"/>
            <p:cNvPicPr>
              <a:picLocks noChangeAspect="1" noChangeArrowheads="1"/>
            </p:cNvPicPr>
            <p:nvPr/>
          </p:nvPicPr>
          <p:blipFill>
            <a:blip r:embed="rId10">
              <a:extLst>
                <a:ext uri="{BEBA8EAE-BF5A-486C-A8C5-ECC9F3942E4B}">
                  <a14:imgProps xmlns:a14="http://schemas.microsoft.com/office/drawing/2010/main">
                    <a14:imgLayer r:embed="rId11">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369381" y="5426936"/>
              <a:ext cx="297381" cy="27104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18" name="Group 217"/>
          <p:cNvGrpSpPr/>
          <p:nvPr/>
        </p:nvGrpSpPr>
        <p:grpSpPr>
          <a:xfrm>
            <a:off x="4803262" y="1616047"/>
            <a:ext cx="1454120" cy="1520897"/>
            <a:chOff x="4974763" y="1387710"/>
            <a:chExt cx="1483698" cy="1551834"/>
          </a:xfrm>
        </p:grpSpPr>
        <p:sp>
          <p:nvSpPr>
            <p:cNvPr id="219" name="Rounded Rectangle 12"/>
            <p:cNvSpPr/>
            <p:nvPr/>
          </p:nvSpPr>
          <p:spPr>
            <a:xfrm>
              <a:off x="4974763" y="1461030"/>
              <a:ext cx="1483698" cy="1478514"/>
            </a:xfrm>
            <a:prstGeom prst="roundRect">
              <a:avLst>
                <a:gd name="adj" fmla="val 5783"/>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89568" tIns="89568" rIns="89568" bIns="89568" numCol="1" spcCol="0" rtlCol="0" fromWordArt="0" anchor="b" anchorCtr="0" forceAA="0" compatLnSpc="1">
              <a:prstTxWarp prst="textNoShape">
                <a:avLst/>
              </a:prstTxWarp>
              <a:noAutofit/>
            </a:bodyPr>
            <a:lstStyle/>
            <a:p>
              <a:pPr algn="r" defTabSz="878390">
                <a:defRPr/>
              </a:pPr>
              <a:endParaRPr lang="en-US" sz="1076" kern="0">
                <a:solidFill>
                  <a:sysClr val="windowText" lastClr="000000"/>
                </a:solidFill>
              </a:endParaRPr>
            </a:p>
          </p:txBody>
        </p:sp>
        <p:sp>
          <p:nvSpPr>
            <p:cNvPr id="220" name="TextBox 219"/>
            <p:cNvSpPr txBox="1"/>
            <p:nvPr/>
          </p:nvSpPr>
          <p:spPr>
            <a:xfrm>
              <a:off x="5150687" y="1935424"/>
              <a:ext cx="1240480" cy="310392"/>
            </a:xfrm>
            <a:prstGeom prst="rect">
              <a:avLst/>
            </a:prstGeom>
          </p:spPr>
          <p:txBody>
            <a:bodyPr vert="horz" wrap="square" lIns="89568" tIns="89568" rIns="89568" bIns="89568" rtlCol="0" anchor="t">
              <a:noAutofit/>
            </a:bodyPr>
            <a:lstStyle/>
            <a:p>
              <a:pPr marL="228523" indent="-228523" algn="ctr" defTabSz="878390">
                <a:defRPr/>
              </a:pPr>
              <a:r>
                <a:rPr lang="en-US" sz="1567" kern="0">
                  <a:solidFill>
                    <a:prstClr val="white"/>
                  </a:solidFill>
                  <a:ea typeface="Segoe UI" panose="020B0502040204020203" pitchFamily="34" charset="0"/>
                  <a:cs typeface="Segoe UI" panose="020B0502040204020203" pitchFamily="34" charset="0"/>
                </a:rPr>
                <a:t>CD, Deploy</a:t>
              </a:r>
            </a:p>
          </p:txBody>
        </p:sp>
        <p:sp>
          <p:nvSpPr>
            <p:cNvPr id="221" name="TextBox 220"/>
            <p:cNvSpPr txBox="1"/>
            <p:nvPr/>
          </p:nvSpPr>
          <p:spPr>
            <a:xfrm>
              <a:off x="5223238" y="1387710"/>
              <a:ext cx="967141" cy="390626"/>
            </a:xfrm>
            <a:prstGeom prst="rect">
              <a:avLst/>
            </a:prstGeom>
          </p:spPr>
          <p:txBody>
            <a:bodyPr vert="horz" wrap="square" lIns="89568" tIns="89568" rIns="89568" bIns="89568" rtlCol="0" anchor="t">
              <a:noAutofit/>
            </a:bodyPr>
            <a:lstStyle/>
            <a:p>
              <a:pPr marL="228523" indent="-228523" algn="ctr" defTabSz="878390">
                <a:defRPr/>
              </a:pPr>
              <a:endParaRPr lang="en-US" sz="1961" b="1" kern="0">
                <a:solidFill>
                  <a:prstClr val="white"/>
                </a:solidFill>
                <a:ea typeface="Segoe UI" panose="020B0502040204020203" pitchFamily="34" charset="0"/>
                <a:cs typeface="Segoe UI" panose="020B0502040204020203" pitchFamily="34" charset="0"/>
              </a:endParaRPr>
            </a:p>
          </p:txBody>
        </p:sp>
      </p:grpSp>
      <p:cxnSp>
        <p:nvCxnSpPr>
          <p:cNvPr id="224" name="Straight Arrow Connector 223"/>
          <p:cNvCxnSpPr>
            <a:cxnSpLocks/>
          </p:cNvCxnSpPr>
          <p:nvPr/>
        </p:nvCxnSpPr>
        <p:spPr>
          <a:xfrm flipV="1">
            <a:off x="6261733" y="3068454"/>
            <a:ext cx="1143891" cy="561096"/>
          </a:xfrm>
          <a:prstGeom prst="straightConnector1">
            <a:avLst/>
          </a:prstGeom>
          <a:noFill/>
          <a:ln w="76200" cap="flat" cmpd="sng" algn="ctr">
            <a:solidFill>
              <a:srgbClr val="89CBFF"/>
            </a:solidFill>
            <a:prstDash val="solid"/>
            <a:miter lim="800000"/>
            <a:headEnd type="none"/>
            <a:tailEnd type="triangle" w="med" len="lg"/>
          </a:ln>
          <a:effectLst/>
        </p:spPr>
      </p:cxnSp>
      <p:grpSp>
        <p:nvGrpSpPr>
          <p:cNvPr id="228" name="Group 227"/>
          <p:cNvGrpSpPr/>
          <p:nvPr/>
        </p:nvGrpSpPr>
        <p:grpSpPr>
          <a:xfrm>
            <a:off x="524214" y="1668312"/>
            <a:ext cx="1454120" cy="1480675"/>
            <a:chOff x="608671" y="1428750"/>
            <a:chExt cx="1483698" cy="1510794"/>
          </a:xfrm>
        </p:grpSpPr>
        <p:sp>
          <p:nvSpPr>
            <p:cNvPr id="229" name="Rounded Rectangle 11"/>
            <p:cNvSpPr/>
            <p:nvPr/>
          </p:nvSpPr>
          <p:spPr>
            <a:xfrm>
              <a:off x="608671" y="1461030"/>
              <a:ext cx="1483698" cy="1478514"/>
            </a:xfrm>
            <a:prstGeom prst="roundRect">
              <a:avLst>
                <a:gd name="adj" fmla="val 5783"/>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89568" tIns="89568" rIns="89568" bIns="89568" numCol="1" spcCol="0" rtlCol="0" fromWordArt="0" anchor="b" anchorCtr="0" forceAA="0" compatLnSpc="1">
              <a:prstTxWarp prst="textNoShape">
                <a:avLst/>
              </a:prstTxWarp>
              <a:noAutofit/>
            </a:bodyPr>
            <a:lstStyle/>
            <a:p>
              <a:pPr algn="r" defTabSz="878390">
                <a:defRPr/>
              </a:pPr>
              <a:endParaRPr lang="en-US" sz="1076" kern="0">
                <a:solidFill>
                  <a:sysClr val="windowText" lastClr="000000"/>
                </a:solidFill>
              </a:endParaRPr>
            </a:p>
          </p:txBody>
        </p:sp>
        <p:sp>
          <p:nvSpPr>
            <p:cNvPr id="230" name="TextBox 229"/>
            <p:cNvSpPr txBox="1"/>
            <p:nvPr/>
          </p:nvSpPr>
          <p:spPr>
            <a:xfrm>
              <a:off x="659206" y="1806524"/>
              <a:ext cx="1375377" cy="876125"/>
            </a:xfrm>
            <a:prstGeom prst="rect">
              <a:avLst/>
            </a:prstGeom>
          </p:spPr>
          <p:txBody>
            <a:bodyPr vert="horz" wrap="square" lIns="89568" tIns="89568" rIns="89568" bIns="89568" rtlCol="0" anchor="t">
              <a:noAutofit/>
            </a:bodyPr>
            <a:lstStyle/>
            <a:p>
              <a:pPr algn="ctr" defTabSz="878390">
                <a:defRPr/>
              </a:pPr>
              <a:r>
                <a:rPr lang="en-US" sz="1567" kern="0">
                  <a:solidFill>
                    <a:prstClr val="white"/>
                  </a:solidFill>
                  <a:ea typeface="Segoe UI" panose="020B0502040204020203" pitchFamily="34" charset="0"/>
                  <a:cs typeface="Segoe UI" panose="020B0502040204020203" pitchFamily="34" charset="0"/>
                </a:rPr>
                <a:t>Source Code Control</a:t>
              </a:r>
            </a:p>
            <a:p>
              <a:pPr algn="ctr" defTabSz="878390">
                <a:defRPr/>
              </a:pPr>
              <a:r>
                <a:rPr lang="en-US" sz="1076" kern="0">
                  <a:solidFill>
                    <a:prstClr val="white"/>
                  </a:solidFill>
                  <a:ea typeface="Segoe UI" panose="020B0502040204020203" pitchFamily="34" charset="0"/>
                  <a:cs typeface="Segoe UI" panose="020B0502040204020203" pitchFamily="34" charset="0"/>
                </a:rPr>
                <a:t>(SCC)</a:t>
              </a:r>
            </a:p>
          </p:txBody>
        </p:sp>
        <p:sp>
          <p:nvSpPr>
            <p:cNvPr id="231" name="TextBox 230"/>
            <p:cNvSpPr txBox="1"/>
            <p:nvPr/>
          </p:nvSpPr>
          <p:spPr>
            <a:xfrm>
              <a:off x="889041" y="1428750"/>
              <a:ext cx="967141" cy="390626"/>
            </a:xfrm>
            <a:prstGeom prst="rect">
              <a:avLst/>
            </a:prstGeom>
          </p:spPr>
          <p:txBody>
            <a:bodyPr vert="horz" wrap="square" lIns="89568" tIns="89568" rIns="89568" bIns="89568" rtlCol="0" anchor="t">
              <a:noAutofit/>
            </a:bodyPr>
            <a:lstStyle/>
            <a:p>
              <a:pPr marL="228523" indent="-228523" algn="ctr" defTabSz="878390">
                <a:defRPr/>
              </a:pPr>
              <a:endParaRPr lang="en-US" sz="1961" b="1" kern="0">
                <a:solidFill>
                  <a:prstClr val="white"/>
                </a:solidFill>
                <a:ea typeface="Segoe UI" panose="020B0502040204020203" pitchFamily="34" charset="0"/>
                <a:cs typeface="Segoe UI" panose="020B0502040204020203" pitchFamily="34" charset="0"/>
              </a:endParaRPr>
            </a:p>
          </p:txBody>
        </p:sp>
        <p:pic>
          <p:nvPicPr>
            <p:cNvPr id="232" name="Picture 231"/>
            <p:cNvPicPr>
              <a:picLocks noChangeAspect="1"/>
            </p:cNvPicPr>
            <p:nvPr/>
          </p:nvPicPr>
          <p:blipFill>
            <a:blip r:embed="rId12"/>
            <a:stretch>
              <a:fillRect/>
            </a:stretch>
          </p:blipFill>
          <p:spPr>
            <a:xfrm>
              <a:off x="679478" y="2532713"/>
              <a:ext cx="360364" cy="358071"/>
            </a:xfrm>
            <a:prstGeom prst="rect">
              <a:avLst/>
            </a:prstGeom>
          </p:spPr>
        </p:pic>
      </p:grpSp>
      <p:grpSp>
        <p:nvGrpSpPr>
          <p:cNvPr id="13" name="Group 12">
            <a:extLst>
              <a:ext uri="{FF2B5EF4-FFF2-40B4-BE49-F238E27FC236}">
                <a16:creationId xmlns:a16="http://schemas.microsoft.com/office/drawing/2014/main" id="{CEA66207-F891-48F1-B1BC-4D24DB241D2C}"/>
              </a:ext>
            </a:extLst>
          </p:cNvPr>
          <p:cNvGrpSpPr/>
          <p:nvPr/>
        </p:nvGrpSpPr>
        <p:grpSpPr>
          <a:xfrm>
            <a:off x="3766591" y="3339038"/>
            <a:ext cx="2448632" cy="1449040"/>
            <a:chOff x="3765931" y="3339013"/>
            <a:chExt cx="2449326" cy="1449450"/>
          </a:xfrm>
        </p:grpSpPr>
        <p:sp>
          <p:nvSpPr>
            <p:cNvPr id="203" name="Rounded Rectangle 12"/>
            <p:cNvSpPr/>
            <p:nvPr/>
          </p:nvSpPr>
          <p:spPr>
            <a:xfrm>
              <a:off x="3765931" y="3339013"/>
              <a:ext cx="2449326" cy="1449450"/>
            </a:xfrm>
            <a:prstGeom prst="roundRect">
              <a:avLst>
                <a:gd name="adj" fmla="val 5783"/>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89568" tIns="89568" rIns="89568" bIns="89568" numCol="1" spcCol="0" rtlCol="0" fromWordArt="0" anchor="b" anchorCtr="0" forceAA="0" compatLnSpc="1">
              <a:prstTxWarp prst="textNoShape">
                <a:avLst/>
              </a:prstTxWarp>
              <a:noAutofit/>
            </a:bodyPr>
            <a:lstStyle/>
            <a:p>
              <a:pPr algn="r" defTabSz="878390">
                <a:defRPr/>
              </a:pPr>
              <a:endParaRPr lang="en-US" sz="1076" kern="0">
                <a:solidFill>
                  <a:sysClr val="windowText" lastClr="000000"/>
                </a:solidFill>
              </a:endParaRPr>
            </a:p>
          </p:txBody>
        </p:sp>
        <p:sp>
          <p:nvSpPr>
            <p:cNvPr id="204" name="Rectangle 203"/>
            <p:cNvSpPr/>
            <p:nvPr/>
          </p:nvSpPr>
          <p:spPr>
            <a:xfrm>
              <a:off x="4708935" y="4175695"/>
              <a:ext cx="1066970" cy="246291"/>
            </a:xfrm>
            <a:prstGeom prst="rect">
              <a:avLst/>
            </a:prstGeom>
          </p:spPr>
          <p:txBody>
            <a:bodyPr wrap="square">
              <a:spAutoFit/>
            </a:bodyPr>
            <a:lstStyle/>
            <a:p>
              <a:pPr algn="ctr" defTabSz="896042">
                <a:defRPr/>
              </a:pPr>
              <a:endParaRPr lang="en-US" sz="1000" kern="0">
                <a:solidFill>
                  <a:prstClr val="white"/>
                </a:solidFill>
                <a:ea typeface="Segoe UI" panose="020B0502040204020203" pitchFamily="34" charset="0"/>
                <a:cs typeface="Segoe UI" panose="020B0502040204020203" pitchFamily="34" charset="0"/>
              </a:endParaRPr>
            </a:p>
          </p:txBody>
        </p:sp>
        <p:pic>
          <p:nvPicPr>
            <p:cNvPr id="238" name="Picture 237"/>
            <p:cNvPicPr>
              <a:picLocks noChangeAspect="1"/>
            </p:cNvPicPr>
            <p:nvPr/>
          </p:nvPicPr>
          <p:blipFill>
            <a:blip r:embed="rId13"/>
            <a:stretch>
              <a:fillRect/>
            </a:stretch>
          </p:blipFill>
          <p:spPr>
            <a:xfrm>
              <a:off x="4941259" y="3746555"/>
              <a:ext cx="554779" cy="554779"/>
            </a:xfrm>
            <a:prstGeom prst="rect">
              <a:avLst/>
            </a:prstGeom>
          </p:spPr>
        </p:pic>
      </p:grpSp>
      <p:grpSp>
        <p:nvGrpSpPr>
          <p:cNvPr id="8" name="Group 7">
            <a:extLst>
              <a:ext uri="{FF2B5EF4-FFF2-40B4-BE49-F238E27FC236}">
                <a16:creationId xmlns:a16="http://schemas.microsoft.com/office/drawing/2014/main" id="{B454B857-831D-427E-BCF6-E414B4170065}"/>
              </a:ext>
            </a:extLst>
          </p:cNvPr>
          <p:cNvGrpSpPr/>
          <p:nvPr/>
        </p:nvGrpSpPr>
        <p:grpSpPr>
          <a:xfrm>
            <a:off x="3939861" y="5013356"/>
            <a:ext cx="3222906" cy="1476133"/>
            <a:chOff x="3939249" y="5013804"/>
            <a:chExt cx="3223820" cy="1476553"/>
          </a:xfrm>
        </p:grpSpPr>
        <p:grpSp>
          <p:nvGrpSpPr>
            <p:cNvPr id="177" name="Group 176"/>
            <p:cNvGrpSpPr/>
            <p:nvPr/>
          </p:nvGrpSpPr>
          <p:grpSpPr>
            <a:xfrm>
              <a:off x="4515791" y="5013804"/>
              <a:ext cx="2028741" cy="1476553"/>
              <a:chOff x="4681901" y="4854122"/>
              <a:chExt cx="2069421" cy="1506161"/>
            </a:xfrm>
          </p:grpSpPr>
          <p:pic>
            <p:nvPicPr>
              <p:cNvPr id="178" name="Picture 177"/>
              <p:cNvPicPr>
                <a:picLocks noChangeAspect="1"/>
              </p:cNvPicPr>
              <p:nvPr/>
            </p:nvPicPr>
            <p:blipFill>
              <a:blip r:embed="rId14">
                <a:duotone>
                  <a:prstClr val="black"/>
                  <a:srgbClr val="A5A5A5">
                    <a:tint val="45000"/>
                    <a:satMod val="400000"/>
                  </a:srgbClr>
                </a:duotone>
              </a:blip>
              <a:stretch>
                <a:fillRect/>
              </a:stretch>
            </p:blipFill>
            <p:spPr>
              <a:xfrm>
                <a:off x="4681901" y="4854122"/>
                <a:ext cx="2069421" cy="1506161"/>
              </a:xfrm>
              <a:prstGeom prst="rect">
                <a:avLst/>
              </a:prstGeom>
            </p:spPr>
          </p:pic>
          <p:sp>
            <p:nvSpPr>
              <p:cNvPr id="179" name="Rectangle 178"/>
              <p:cNvSpPr/>
              <p:nvPr/>
            </p:nvSpPr>
            <p:spPr>
              <a:xfrm>
                <a:off x="4984766" y="4897716"/>
                <a:ext cx="1705477" cy="202787"/>
              </a:xfrm>
              <a:prstGeom prst="rect">
                <a:avLst/>
              </a:prstGeom>
              <a:solidFill>
                <a:srgbClr val="656565"/>
              </a:solidFill>
              <a:ln w="12700" cap="flat" cmpd="sng" algn="ctr">
                <a:noFill/>
                <a:prstDash val="solid"/>
                <a:miter lim="800000"/>
              </a:ln>
              <a:effectLst/>
            </p:spPr>
            <p:txBody>
              <a:bodyPr rtlCol="0" anchor="ctr"/>
              <a:lstStyle/>
              <a:p>
                <a:pPr algn="ctr" defTabSz="896042">
                  <a:defRPr/>
                </a:pPr>
                <a:endParaRPr lang="en-US" sz="1765" kern="0">
                  <a:solidFill>
                    <a:prstClr val="white"/>
                  </a:solidFill>
                  <a:latin typeface="Calibri" panose="020F0502020204030204"/>
                </a:endParaRPr>
              </a:p>
            </p:txBody>
          </p:sp>
        </p:grpSp>
        <p:sp>
          <p:nvSpPr>
            <p:cNvPr id="161" name="TextBox 160"/>
            <p:cNvSpPr txBox="1"/>
            <p:nvPr/>
          </p:nvSpPr>
          <p:spPr>
            <a:xfrm>
              <a:off x="3939249" y="5209617"/>
              <a:ext cx="3223820" cy="352041"/>
            </a:xfrm>
            <a:prstGeom prst="rect">
              <a:avLst/>
            </a:prstGeom>
          </p:spPr>
          <p:txBody>
            <a:bodyPr vert="horz" wrap="square" lIns="89568" tIns="89568" rIns="89568" bIns="89568" rtlCol="0" anchor="t">
              <a:noAutofit/>
            </a:bodyPr>
            <a:lstStyle/>
            <a:p>
              <a:pPr algn="ctr" defTabSz="878390">
                <a:defRPr/>
              </a:pPr>
              <a:r>
                <a:rPr lang="en-US" sz="1370" kern="0">
                  <a:solidFill>
                    <a:prstClr val="white"/>
                  </a:solidFill>
                  <a:ea typeface="Segoe UI" panose="020B0502040204020203" pitchFamily="34" charset="0"/>
                  <a:cs typeface="Segoe UI" panose="020B0502040204020203" pitchFamily="34" charset="0"/>
                </a:rPr>
                <a:t>Monitor and Diagnose</a:t>
              </a:r>
            </a:p>
          </p:txBody>
        </p:sp>
      </p:grpSp>
      <p:sp>
        <p:nvSpPr>
          <p:cNvPr id="14" name="TextBox 13">
            <a:extLst>
              <a:ext uri="{FF2B5EF4-FFF2-40B4-BE49-F238E27FC236}">
                <a16:creationId xmlns:a16="http://schemas.microsoft.com/office/drawing/2014/main" id="{0C24CDF7-E1B5-4889-AB49-B6D4D52C8BEA}"/>
              </a:ext>
            </a:extLst>
          </p:cNvPr>
          <p:cNvSpPr txBox="1"/>
          <p:nvPr/>
        </p:nvSpPr>
        <p:spPr>
          <a:xfrm>
            <a:off x="49080" y="1518704"/>
            <a:ext cx="2698601" cy="1812955"/>
          </a:xfrm>
          <a:prstGeom prst="rect">
            <a:avLst/>
          </a:prstGeom>
          <a:noFill/>
        </p:spPr>
        <p:txBody>
          <a:bodyPr wrap="square" lIns="182828" tIns="146263" rIns="182828" bIns="146263" rtlCol="0">
            <a:spAutoFit/>
          </a:bodyPr>
          <a:lstStyle/>
          <a:p>
            <a:pPr>
              <a:lnSpc>
                <a:spcPct val="90000"/>
              </a:lnSpc>
              <a:spcAft>
                <a:spcPts val="600"/>
              </a:spcAft>
            </a:pPr>
            <a:r>
              <a:rPr lang="en-US" sz="2400" dirty="0">
                <a:gradFill>
                  <a:gsLst>
                    <a:gs pos="2917">
                      <a:schemeClr val="tx1"/>
                    </a:gs>
                    <a:gs pos="30000">
                      <a:schemeClr val="tx1"/>
                    </a:gs>
                  </a:gsLst>
                  <a:lin ang="5400000" scaled="0"/>
                </a:gradFill>
              </a:rPr>
              <a:t>OS &amp; Framework Patching</a:t>
            </a:r>
          </a:p>
          <a:p>
            <a:pPr>
              <a:lnSpc>
                <a:spcPct val="90000"/>
              </a:lnSpc>
              <a:spcAft>
                <a:spcPts val="600"/>
              </a:spcAft>
            </a:pPr>
            <a:r>
              <a:rPr lang="en-US" dirty="0">
                <a:gradFill>
                  <a:gsLst>
                    <a:gs pos="2917">
                      <a:schemeClr val="tx1"/>
                    </a:gs>
                    <a:gs pos="30000">
                      <a:schemeClr val="tx1"/>
                    </a:gs>
                  </a:gsLst>
                  <a:lin ang="5400000" scaled="0"/>
                </a:gradFill>
              </a:rPr>
              <a:t>What happens when developers stop making code changes?</a:t>
            </a:r>
          </a:p>
        </p:txBody>
      </p:sp>
      <p:grpSp>
        <p:nvGrpSpPr>
          <p:cNvPr id="3" name="Group 2">
            <a:extLst>
              <a:ext uri="{FF2B5EF4-FFF2-40B4-BE49-F238E27FC236}">
                <a16:creationId xmlns:a16="http://schemas.microsoft.com/office/drawing/2014/main" id="{C1B3A94F-4034-4267-A937-2BD8ECEEE664}"/>
              </a:ext>
            </a:extLst>
          </p:cNvPr>
          <p:cNvGrpSpPr/>
          <p:nvPr/>
        </p:nvGrpSpPr>
        <p:grpSpPr>
          <a:xfrm>
            <a:off x="9290512" y="1830592"/>
            <a:ext cx="2512442" cy="608928"/>
            <a:chOff x="12042417" y="1907893"/>
            <a:chExt cx="2512442" cy="608928"/>
          </a:xfrm>
        </p:grpSpPr>
        <p:sp>
          <p:nvSpPr>
            <p:cNvPr id="111" name="Rectangle 110">
              <a:extLst>
                <a:ext uri="{FF2B5EF4-FFF2-40B4-BE49-F238E27FC236}">
                  <a16:creationId xmlns:a16="http://schemas.microsoft.com/office/drawing/2014/main" id="{3357ED9A-C18E-48A6-88AC-A86B55EF0722}"/>
                </a:ext>
              </a:extLst>
            </p:cNvPr>
            <p:cNvSpPr/>
            <p:nvPr/>
          </p:nvSpPr>
          <p:spPr>
            <a:xfrm>
              <a:off x="12042417" y="1907893"/>
              <a:ext cx="2512442" cy="608928"/>
            </a:xfrm>
            <a:prstGeom prst="rect">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627319" tIns="0" rIns="0" bIns="0" numCol="1" spcCol="0" rtlCol="0" fromWordArt="0" anchor="ctr" anchorCtr="0" forceAA="0" compatLnSpc="1">
              <a:prstTxWarp prst="textNoShape">
                <a:avLst/>
              </a:prstTxWarp>
              <a:noAutofit/>
            </a:bodyPr>
            <a:lstStyle/>
            <a:p>
              <a:pPr algn="ctr" defTabSz="878390">
                <a:defRPr/>
              </a:pPr>
              <a:r>
                <a:rPr lang="en-US" sz="1567" kern="0">
                  <a:solidFill>
                    <a:prstClr val="white"/>
                  </a:solidFill>
                </a:rPr>
                <a:t>Container Instances</a:t>
              </a:r>
            </a:p>
          </p:txBody>
        </p:sp>
        <p:pic>
          <p:nvPicPr>
            <p:cNvPr id="124" name="Picture 2" descr="Image result for azure container instances logo">
              <a:extLst>
                <a:ext uri="{FF2B5EF4-FFF2-40B4-BE49-F238E27FC236}">
                  <a16:creationId xmlns:a16="http://schemas.microsoft.com/office/drawing/2014/main" id="{D1E6801F-3612-4E81-948D-92A5D1007559}"/>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l="22641" r="22219"/>
            <a:stretch/>
          </p:blipFill>
          <p:spPr bwMode="auto">
            <a:xfrm>
              <a:off x="12113061" y="1941093"/>
              <a:ext cx="572899" cy="54546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 name="Group 4">
            <a:extLst>
              <a:ext uri="{FF2B5EF4-FFF2-40B4-BE49-F238E27FC236}">
                <a16:creationId xmlns:a16="http://schemas.microsoft.com/office/drawing/2014/main" id="{C42B32E1-9EB9-4F4B-80E9-7BF18884C1CB}"/>
              </a:ext>
            </a:extLst>
          </p:cNvPr>
          <p:cNvGrpSpPr/>
          <p:nvPr/>
        </p:nvGrpSpPr>
        <p:grpSpPr>
          <a:xfrm>
            <a:off x="9290512" y="3692159"/>
            <a:ext cx="2512442" cy="608928"/>
            <a:chOff x="12042417" y="3769446"/>
            <a:chExt cx="2512442" cy="608928"/>
          </a:xfrm>
        </p:grpSpPr>
        <p:sp>
          <p:nvSpPr>
            <p:cNvPr id="119" name="Rectangle 118">
              <a:extLst>
                <a:ext uri="{FF2B5EF4-FFF2-40B4-BE49-F238E27FC236}">
                  <a16:creationId xmlns:a16="http://schemas.microsoft.com/office/drawing/2014/main" id="{95393B0F-46A2-415E-94B7-FE1EE090B61E}"/>
                </a:ext>
              </a:extLst>
            </p:cNvPr>
            <p:cNvSpPr/>
            <p:nvPr/>
          </p:nvSpPr>
          <p:spPr>
            <a:xfrm>
              <a:off x="12042417" y="3769446"/>
              <a:ext cx="2512442" cy="608928"/>
            </a:xfrm>
            <a:prstGeom prst="rect">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627319" tIns="0" rIns="0" bIns="0" numCol="1" spcCol="0" rtlCol="0" fromWordArt="0" anchor="ctr" anchorCtr="0" forceAA="0" compatLnSpc="1">
              <a:prstTxWarp prst="textNoShape">
                <a:avLst/>
              </a:prstTxWarp>
              <a:noAutofit/>
            </a:bodyPr>
            <a:lstStyle/>
            <a:p>
              <a:pPr algn="ctr" defTabSz="878390">
                <a:defRPr/>
              </a:pPr>
              <a:r>
                <a:rPr lang="en-US" sz="1567" kern="0">
                  <a:solidFill>
                    <a:prstClr val="white"/>
                  </a:solidFill>
                </a:rPr>
                <a:t>SQL Data Services</a:t>
              </a:r>
            </a:p>
          </p:txBody>
        </p:sp>
        <p:pic>
          <p:nvPicPr>
            <p:cNvPr id="126" name="Picture 4" descr="Related image">
              <a:extLst>
                <a:ext uri="{FF2B5EF4-FFF2-40B4-BE49-F238E27FC236}">
                  <a16:creationId xmlns:a16="http://schemas.microsoft.com/office/drawing/2014/main" id="{946268B6-17B5-430D-9A65-32C47696AFF8}"/>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2219136" y="3851628"/>
              <a:ext cx="438769" cy="438769"/>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9174814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206"/>
                                        </p:tgtEl>
                                        <p:attrNameLst>
                                          <p:attrName>style.visibility</p:attrName>
                                        </p:attrNameLst>
                                      </p:cBhvr>
                                      <p:to>
                                        <p:strVal val="visible"/>
                                      </p:to>
                                    </p:set>
                                    <p:anim calcmode="lin" valueType="num">
                                      <p:cBhvr>
                                        <p:cTn id="11" dur="500" fill="hold"/>
                                        <p:tgtEl>
                                          <p:spTgt spid="206"/>
                                        </p:tgtEl>
                                        <p:attrNameLst>
                                          <p:attrName>ppt_w</p:attrName>
                                        </p:attrNameLst>
                                      </p:cBhvr>
                                      <p:tavLst>
                                        <p:tav tm="0">
                                          <p:val>
                                            <p:fltVal val="0"/>
                                          </p:val>
                                        </p:tav>
                                        <p:tav tm="100000">
                                          <p:val>
                                            <p:strVal val="#ppt_w"/>
                                          </p:val>
                                        </p:tav>
                                      </p:tavLst>
                                    </p:anim>
                                    <p:anim calcmode="lin" valueType="num">
                                      <p:cBhvr>
                                        <p:cTn id="12" dur="500" fill="hold"/>
                                        <p:tgtEl>
                                          <p:spTgt spid="206"/>
                                        </p:tgtEl>
                                        <p:attrNameLst>
                                          <p:attrName>ppt_h</p:attrName>
                                        </p:attrNameLst>
                                      </p:cBhvr>
                                      <p:tavLst>
                                        <p:tav tm="0">
                                          <p:val>
                                            <p:fltVal val="0"/>
                                          </p:val>
                                        </p:tav>
                                        <p:tav tm="100000">
                                          <p:val>
                                            <p:strVal val="#ppt_h"/>
                                          </p:val>
                                        </p:tav>
                                      </p:tavLst>
                                    </p:anim>
                                    <p:animEffect transition="in" filter="fade">
                                      <p:cBhvr>
                                        <p:cTn id="13" dur="500"/>
                                        <p:tgtEl>
                                          <p:spTgt spid="206"/>
                                        </p:tgtEl>
                                      </p:cBhvr>
                                    </p:animEffect>
                                  </p:childTnLst>
                                </p:cTn>
                              </p:par>
                            </p:childTnLst>
                          </p:cTn>
                        </p:par>
                        <p:par>
                          <p:cTn id="14" fill="hold">
                            <p:stCondLst>
                              <p:cond delay="1000"/>
                            </p:stCondLst>
                            <p:childTnLst>
                              <p:par>
                                <p:cTn id="15" presetID="10" presetClass="entr" presetSubtype="0" fill="hold" nodeType="afterEffect">
                                  <p:stCondLst>
                                    <p:cond delay="0"/>
                                  </p:stCondLst>
                                  <p:childTnLst>
                                    <p:set>
                                      <p:cBhvr>
                                        <p:cTn id="16" dur="1" fill="hold">
                                          <p:stCondLst>
                                            <p:cond delay="0"/>
                                          </p:stCondLst>
                                        </p:cTn>
                                        <p:tgtEl>
                                          <p:spTgt spid="212"/>
                                        </p:tgtEl>
                                        <p:attrNameLst>
                                          <p:attrName>style.visibility</p:attrName>
                                        </p:attrNameLst>
                                      </p:cBhvr>
                                      <p:to>
                                        <p:strVal val="visible"/>
                                      </p:to>
                                    </p:set>
                                    <p:animEffect transition="in" filter="fade">
                                      <p:cBhvr>
                                        <p:cTn id="17" dur="500"/>
                                        <p:tgtEl>
                                          <p:spTgt spid="2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par>
                          <p:cTn id="23" fill="hold">
                            <p:stCondLst>
                              <p:cond delay="500"/>
                            </p:stCondLst>
                            <p:childTnLst>
                              <p:par>
                                <p:cTn id="24" presetID="22" presetClass="entr" presetSubtype="2" fill="hold" nodeType="afterEffect">
                                  <p:stCondLst>
                                    <p:cond delay="0"/>
                                  </p:stCondLst>
                                  <p:childTnLst>
                                    <p:set>
                                      <p:cBhvr>
                                        <p:cTn id="25" dur="1" fill="hold">
                                          <p:stCondLst>
                                            <p:cond delay="0"/>
                                          </p:stCondLst>
                                        </p:cTn>
                                        <p:tgtEl>
                                          <p:spTgt spid="165"/>
                                        </p:tgtEl>
                                        <p:attrNameLst>
                                          <p:attrName>style.visibility</p:attrName>
                                        </p:attrNameLst>
                                      </p:cBhvr>
                                      <p:to>
                                        <p:strVal val="visible"/>
                                      </p:to>
                                    </p:set>
                                    <p:animEffect transition="in" filter="wipe(right)">
                                      <p:cBhvr>
                                        <p:cTn id="26" dur="500"/>
                                        <p:tgtEl>
                                          <p:spTgt spid="165"/>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28"/>
                                        </p:tgtEl>
                                        <p:attrNameLst>
                                          <p:attrName>style.visibility</p:attrName>
                                        </p:attrNameLst>
                                      </p:cBhvr>
                                      <p:to>
                                        <p:strVal val="visible"/>
                                      </p:to>
                                    </p:set>
                                    <p:animEffect transition="in" filter="fade">
                                      <p:cBhvr>
                                        <p:cTn id="31" dur="500"/>
                                        <p:tgtEl>
                                          <p:spTgt spid="228"/>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35"/>
                                        </p:tgtEl>
                                        <p:attrNameLst>
                                          <p:attrName>style.visibility</p:attrName>
                                        </p:attrNameLst>
                                      </p:cBhvr>
                                      <p:to>
                                        <p:strVal val="visible"/>
                                      </p:to>
                                    </p:set>
                                    <p:animEffect transition="in" filter="fade">
                                      <p:cBhvr>
                                        <p:cTn id="34" dur="500"/>
                                        <p:tgtEl>
                                          <p:spTgt spid="135"/>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30"/>
                                        </p:tgtEl>
                                        <p:attrNameLst>
                                          <p:attrName>style.visibility</p:attrName>
                                        </p:attrNameLst>
                                      </p:cBhvr>
                                      <p:to>
                                        <p:strVal val="visible"/>
                                      </p:to>
                                    </p:set>
                                    <p:animEffect transition="in" filter="fade">
                                      <p:cBhvr>
                                        <p:cTn id="39" dur="500"/>
                                        <p:tgtEl>
                                          <p:spTgt spid="130"/>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20"/>
                                        </p:tgtEl>
                                        <p:attrNameLst>
                                          <p:attrName>style.visibility</p:attrName>
                                        </p:attrNameLst>
                                      </p:cBhvr>
                                      <p:to>
                                        <p:strVal val="visible"/>
                                      </p:to>
                                    </p:set>
                                    <p:animEffect transition="in" filter="fade">
                                      <p:cBhvr>
                                        <p:cTn id="42" dur="500"/>
                                        <p:tgtEl>
                                          <p:spTgt spid="120"/>
                                        </p:tgtEl>
                                      </p:cBhvr>
                                    </p:animEffect>
                                  </p:childTnLst>
                                </p:cTn>
                              </p:par>
                            </p:childTnLst>
                          </p:cTn>
                        </p:par>
                        <p:par>
                          <p:cTn id="43" fill="hold">
                            <p:stCondLst>
                              <p:cond delay="500"/>
                            </p:stCondLst>
                            <p:childTnLst>
                              <p:par>
                                <p:cTn id="44" presetID="16" presetClass="entr" presetSubtype="42" fill="hold" nodeType="afterEffect">
                                  <p:stCondLst>
                                    <p:cond delay="0"/>
                                  </p:stCondLst>
                                  <p:childTnLst>
                                    <p:set>
                                      <p:cBhvr>
                                        <p:cTn id="45" dur="1" fill="hold">
                                          <p:stCondLst>
                                            <p:cond delay="0"/>
                                          </p:stCondLst>
                                        </p:cTn>
                                        <p:tgtEl>
                                          <p:spTgt spid="122"/>
                                        </p:tgtEl>
                                        <p:attrNameLst>
                                          <p:attrName>style.visibility</p:attrName>
                                        </p:attrNameLst>
                                      </p:cBhvr>
                                      <p:to>
                                        <p:strVal val="visible"/>
                                      </p:to>
                                    </p:set>
                                    <p:animEffect transition="in" filter="barn(outHorizontal)">
                                      <p:cBhvr>
                                        <p:cTn id="46" dur="500"/>
                                        <p:tgtEl>
                                          <p:spTgt spid="122"/>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218"/>
                                        </p:tgtEl>
                                        <p:attrNameLst>
                                          <p:attrName>style.visibility</p:attrName>
                                        </p:attrNameLst>
                                      </p:cBhvr>
                                      <p:to>
                                        <p:strVal val="visible"/>
                                      </p:to>
                                    </p:set>
                                    <p:animEffect transition="in" filter="fade">
                                      <p:cBhvr>
                                        <p:cTn id="51" dur="500"/>
                                        <p:tgtEl>
                                          <p:spTgt spid="218"/>
                                        </p:tgtEl>
                                      </p:cBhvr>
                                    </p:animEffect>
                                  </p:childTnLst>
                                </p:cTn>
                              </p:par>
                              <p:par>
                                <p:cTn id="52" presetID="12" presetClass="entr" presetSubtype="8" fill="hold" grpId="0" nodeType="withEffect">
                                  <p:stCondLst>
                                    <p:cond delay="0"/>
                                  </p:stCondLst>
                                  <p:childTnLst>
                                    <p:set>
                                      <p:cBhvr>
                                        <p:cTn id="53" dur="1" fill="hold">
                                          <p:stCondLst>
                                            <p:cond delay="0"/>
                                          </p:stCondLst>
                                        </p:cTn>
                                        <p:tgtEl>
                                          <p:spTgt spid="129"/>
                                        </p:tgtEl>
                                        <p:attrNameLst>
                                          <p:attrName>style.visibility</p:attrName>
                                        </p:attrNameLst>
                                      </p:cBhvr>
                                      <p:to>
                                        <p:strVal val="visible"/>
                                      </p:to>
                                    </p:set>
                                    <p:anim calcmode="lin" valueType="num">
                                      <p:cBhvr additive="base">
                                        <p:cTn id="54" dur="900"/>
                                        <p:tgtEl>
                                          <p:spTgt spid="129"/>
                                        </p:tgtEl>
                                        <p:attrNameLst>
                                          <p:attrName>ppt_x</p:attrName>
                                        </p:attrNameLst>
                                      </p:cBhvr>
                                      <p:tavLst>
                                        <p:tav tm="0">
                                          <p:val>
                                            <p:strVal val="#ppt_x-#ppt_w*1.125000"/>
                                          </p:val>
                                        </p:tav>
                                        <p:tav tm="100000">
                                          <p:val>
                                            <p:strVal val="#ppt_x"/>
                                          </p:val>
                                        </p:tav>
                                      </p:tavLst>
                                    </p:anim>
                                    <p:animEffect transition="in" filter="wipe(right)">
                                      <p:cBhvr>
                                        <p:cTn id="55" dur="900"/>
                                        <p:tgtEl>
                                          <p:spTgt spid="129"/>
                                        </p:tgtEl>
                                      </p:cBhvr>
                                    </p:animEffect>
                                  </p:childTnLst>
                                </p:cTn>
                              </p:par>
                            </p:childTnLst>
                          </p:cTn>
                        </p:par>
                      </p:childTnLst>
                    </p:cTn>
                  </p:par>
                  <p:par>
                    <p:cTn id="56" fill="hold">
                      <p:stCondLst>
                        <p:cond delay="indefinite"/>
                      </p:stCondLst>
                      <p:childTnLst>
                        <p:par>
                          <p:cTn id="57" fill="hold">
                            <p:stCondLst>
                              <p:cond delay="0"/>
                            </p:stCondLst>
                            <p:childTnLst>
                              <p:par>
                                <p:cTn id="58" presetID="12" presetClass="entr" presetSubtype="8" fill="hold" grpId="0" nodeType="clickEffect">
                                  <p:stCondLst>
                                    <p:cond delay="0"/>
                                  </p:stCondLst>
                                  <p:childTnLst>
                                    <p:set>
                                      <p:cBhvr>
                                        <p:cTn id="59" dur="1" fill="hold">
                                          <p:stCondLst>
                                            <p:cond delay="0"/>
                                          </p:stCondLst>
                                        </p:cTn>
                                        <p:tgtEl>
                                          <p:spTgt spid="157"/>
                                        </p:tgtEl>
                                        <p:attrNameLst>
                                          <p:attrName>style.visibility</p:attrName>
                                        </p:attrNameLst>
                                      </p:cBhvr>
                                      <p:to>
                                        <p:strVal val="visible"/>
                                      </p:to>
                                    </p:set>
                                    <p:anim calcmode="lin" valueType="num">
                                      <p:cBhvr additive="base">
                                        <p:cTn id="60" dur="700"/>
                                        <p:tgtEl>
                                          <p:spTgt spid="157"/>
                                        </p:tgtEl>
                                        <p:attrNameLst>
                                          <p:attrName>ppt_x</p:attrName>
                                        </p:attrNameLst>
                                      </p:cBhvr>
                                      <p:tavLst>
                                        <p:tav tm="0">
                                          <p:val>
                                            <p:strVal val="#ppt_x-#ppt_w*1.125000"/>
                                          </p:val>
                                        </p:tav>
                                        <p:tav tm="100000">
                                          <p:val>
                                            <p:strVal val="#ppt_x"/>
                                          </p:val>
                                        </p:tav>
                                      </p:tavLst>
                                    </p:anim>
                                    <p:animEffect transition="in" filter="wipe(right)">
                                      <p:cBhvr>
                                        <p:cTn id="61" dur="700"/>
                                        <p:tgtEl>
                                          <p:spTgt spid="157"/>
                                        </p:tgtEl>
                                      </p:cBhvr>
                                    </p:animEffect>
                                  </p:childTnLst>
                                </p:cTn>
                              </p:par>
                              <p:par>
                                <p:cTn id="62" presetID="10" presetClass="entr" presetSubtype="0" fill="hold" nodeType="withEffect">
                                  <p:stCondLst>
                                    <p:cond delay="0"/>
                                  </p:stCondLst>
                                  <p:childTnLst>
                                    <p:set>
                                      <p:cBhvr>
                                        <p:cTn id="63" dur="1" fill="hold">
                                          <p:stCondLst>
                                            <p:cond delay="0"/>
                                          </p:stCondLst>
                                        </p:cTn>
                                        <p:tgtEl>
                                          <p:spTgt spid="166"/>
                                        </p:tgtEl>
                                        <p:attrNameLst>
                                          <p:attrName>style.visibility</p:attrName>
                                        </p:attrNameLst>
                                      </p:cBhvr>
                                      <p:to>
                                        <p:strVal val="visible"/>
                                      </p:to>
                                    </p:set>
                                    <p:animEffect transition="in" filter="fade">
                                      <p:cBhvr>
                                        <p:cTn id="64" dur="500"/>
                                        <p:tgtEl>
                                          <p:spTgt spid="166"/>
                                        </p:tgtEl>
                                      </p:cBhvr>
                                    </p:animEffect>
                                  </p:childTnLst>
                                </p:cTn>
                              </p:par>
                            </p:childTnLst>
                          </p:cTn>
                        </p:par>
                        <p:par>
                          <p:cTn id="65" fill="hold">
                            <p:stCondLst>
                              <p:cond delay="700"/>
                            </p:stCondLst>
                            <p:childTnLst>
                              <p:par>
                                <p:cTn id="66" presetID="22" presetClass="entr" presetSubtype="8" fill="hold" nodeType="afterEffect">
                                  <p:stCondLst>
                                    <p:cond delay="0"/>
                                  </p:stCondLst>
                                  <p:childTnLst>
                                    <p:set>
                                      <p:cBhvr>
                                        <p:cTn id="67" dur="1" fill="hold">
                                          <p:stCondLst>
                                            <p:cond delay="0"/>
                                          </p:stCondLst>
                                        </p:cTn>
                                        <p:tgtEl>
                                          <p:spTgt spid="224"/>
                                        </p:tgtEl>
                                        <p:attrNameLst>
                                          <p:attrName>style.visibility</p:attrName>
                                        </p:attrNameLst>
                                      </p:cBhvr>
                                      <p:to>
                                        <p:strVal val="visible"/>
                                      </p:to>
                                    </p:set>
                                    <p:animEffect transition="in" filter="wipe(left)">
                                      <p:cBhvr>
                                        <p:cTn id="68" dur="500"/>
                                        <p:tgtEl>
                                          <p:spTgt spid="224"/>
                                        </p:tgtEl>
                                      </p:cBhvr>
                                    </p:animEffect>
                                  </p:childTnLst>
                                </p:cTn>
                              </p:par>
                            </p:childTnLst>
                          </p:cTn>
                        </p:par>
                        <p:par>
                          <p:cTn id="69" fill="hold">
                            <p:stCondLst>
                              <p:cond delay="1200"/>
                            </p:stCondLst>
                            <p:childTnLst>
                              <p:par>
                                <p:cTn id="70" presetID="22" presetClass="entr" presetSubtype="8" fill="hold" grpId="0" nodeType="afterEffect">
                                  <p:stCondLst>
                                    <p:cond delay="0"/>
                                  </p:stCondLst>
                                  <p:childTnLst>
                                    <p:set>
                                      <p:cBhvr>
                                        <p:cTn id="71" dur="1" fill="hold">
                                          <p:stCondLst>
                                            <p:cond delay="0"/>
                                          </p:stCondLst>
                                        </p:cTn>
                                        <p:tgtEl>
                                          <p:spTgt spid="158"/>
                                        </p:tgtEl>
                                        <p:attrNameLst>
                                          <p:attrName>style.visibility</p:attrName>
                                        </p:attrNameLst>
                                      </p:cBhvr>
                                      <p:to>
                                        <p:strVal val="visible"/>
                                      </p:to>
                                    </p:set>
                                    <p:animEffect transition="in" filter="wipe(left)">
                                      <p:cBhvr>
                                        <p:cTn id="72" dur="500"/>
                                        <p:tgtEl>
                                          <p:spTgt spid="158"/>
                                        </p:tgtEl>
                                      </p:cBhvr>
                                    </p:animEffect>
                                  </p:childTnLst>
                                </p:cTn>
                              </p:par>
                            </p:childTnLst>
                          </p:cTn>
                        </p:par>
                        <p:par>
                          <p:cTn id="73" fill="hold">
                            <p:stCondLst>
                              <p:cond delay="1700"/>
                            </p:stCondLst>
                            <p:childTnLst>
                              <p:par>
                                <p:cTn id="74" presetID="22" presetClass="entr" presetSubtype="8" fill="hold" nodeType="afterEffect">
                                  <p:stCondLst>
                                    <p:cond delay="0"/>
                                  </p:stCondLst>
                                  <p:childTnLst>
                                    <p:set>
                                      <p:cBhvr>
                                        <p:cTn id="75" dur="1" fill="hold">
                                          <p:stCondLst>
                                            <p:cond delay="0"/>
                                          </p:stCondLst>
                                        </p:cTn>
                                        <p:tgtEl>
                                          <p:spTgt spid="181"/>
                                        </p:tgtEl>
                                        <p:attrNameLst>
                                          <p:attrName>style.visibility</p:attrName>
                                        </p:attrNameLst>
                                      </p:cBhvr>
                                      <p:to>
                                        <p:strVal val="visible"/>
                                      </p:to>
                                    </p:set>
                                    <p:animEffect transition="in" filter="wipe(left)">
                                      <p:cBhvr>
                                        <p:cTn id="76" dur="500"/>
                                        <p:tgtEl>
                                          <p:spTgt spid="181"/>
                                        </p:tgtEl>
                                      </p:cBhvr>
                                    </p:animEffect>
                                  </p:childTnLst>
                                </p:cTn>
                              </p:par>
                            </p:childTnLst>
                          </p:cTn>
                        </p:par>
                      </p:childTnLst>
                    </p:cTn>
                  </p:par>
                  <p:par>
                    <p:cTn id="77" fill="hold">
                      <p:stCondLst>
                        <p:cond delay="indefinite"/>
                      </p:stCondLst>
                      <p:childTnLst>
                        <p:par>
                          <p:cTn id="78" fill="hold">
                            <p:stCondLst>
                              <p:cond delay="0"/>
                            </p:stCondLst>
                            <p:childTnLst>
                              <p:par>
                                <p:cTn id="79" presetID="22" presetClass="entr" presetSubtype="8" fill="hold" nodeType="clickEffect">
                                  <p:stCondLst>
                                    <p:cond delay="0"/>
                                  </p:stCondLst>
                                  <p:childTnLst>
                                    <p:set>
                                      <p:cBhvr>
                                        <p:cTn id="80" dur="1" fill="hold">
                                          <p:stCondLst>
                                            <p:cond delay="0"/>
                                          </p:stCondLst>
                                        </p:cTn>
                                        <p:tgtEl>
                                          <p:spTgt spid="3"/>
                                        </p:tgtEl>
                                        <p:attrNameLst>
                                          <p:attrName>style.visibility</p:attrName>
                                        </p:attrNameLst>
                                      </p:cBhvr>
                                      <p:to>
                                        <p:strVal val="visible"/>
                                      </p:to>
                                    </p:set>
                                    <p:animEffect transition="in" filter="wipe(left)">
                                      <p:cBhvr>
                                        <p:cTn id="81" dur="500"/>
                                        <p:tgtEl>
                                          <p:spTgt spid="3"/>
                                        </p:tgtEl>
                                      </p:cBhvr>
                                    </p:animEffect>
                                  </p:childTnLst>
                                </p:cTn>
                              </p:par>
                            </p:childTnLst>
                          </p:cTn>
                        </p:par>
                        <p:par>
                          <p:cTn id="82" fill="hold">
                            <p:stCondLst>
                              <p:cond delay="500"/>
                            </p:stCondLst>
                            <p:childTnLst>
                              <p:par>
                                <p:cTn id="83" presetID="22" presetClass="entr" presetSubtype="8" fill="hold" nodeType="afterEffect">
                                  <p:stCondLst>
                                    <p:cond delay="0"/>
                                  </p:stCondLst>
                                  <p:childTnLst>
                                    <p:set>
                                      <p:cBhvr>
                                        <p:cTn id="84" dur="1" fill="hold">
                                          <p:stCondLst>
                                            <p:cond delay="0"/>
                                          </p:stCondLst>
                                        </p:cTn>
                                        <p:tgtEl>
                                          <p:spTgt spid="190"/>
                                        </p:tgtEl>
                                        <p:attrNameLst>
                                          <p:attrName>style.visibility</p:attrName>
                                        </p:attrNameLst>
                                      </p:cBhvr>
                                      <p:to>
                                        <p:strVal val="visible"/>
                                      </p:to>
                                    </p:set>
                                    <p:animEffect transition="in" filter="wipe(left)">
                                      <p:cBhvr>
                                        <p:cTn id="85" dur="500"/>
                                        <p:tgtEl>
                                          <p:spTgt spid="190"/>
                                        </p:tgtEl>
                                      </p:cBhvr>
                                    </p:animEffect>
                                  </p:childTnLst>
                                </p:cTn>
                              </p:par>
                            </p:childTnLst>
                          </p:cTn>
                        </p:par>
                        <p:par>
                          <p:cTn id="86" fill="hold">
                            <p:stCondLst>
                              <p:cond delay="1000"/>
                            </p:stCondLst>
                            <p:childTnLst>
                              <p:par>
                                <p:cTn id="87" presetID="22" presetClass="entr" presetSubtype="8" fill="hold" nodeType="afterEffect">
                                  <p:stCondLst>
                                    <p:cond delay="0"/>
                                  </p:stCondLst>
                                  <p:childTnLst>
                                    <p:set>
                                      <p:cBhvr>
                                        <p:cTn id="88" dur="1" fill="hold">
                                          <p:stCondLst>
                                            <p:cond delay="0"/>
                                          </p:stCondLst>
                                        </p:cTn>
                                        <p:tgtEl>
                                          <p:spTgt spid="184"/>
                                        </p:tgtEl>
                                        <p:attrNameLst>
                                          <p:attrName>style.visibility</p:attrName>
                                        </p:attrNameLst>
                                      </p:cBhvr>
                                      <p:to>
                                        <p:strVal val="visible"/>
                                      </p:to>
                                    </p:set>
                                    <p:animEffect transition="in" filter="wipe(left)">
                                      <p:cBhvr>
                                        <p:cTn id="89" dur="500"/>
                                        <p:tgtEl>
                                          <p:spTgt spid="184"/>
                                        </p:tgtEl>
                                      </p:cBhvr>
                                    </p:animEffect>
                                  </p:childTnLst>
                                </p:cTn>
                              </p:par>
                            </p:childTnLst>
                          </p:cTn>
                        </p:par>
                        <p:par>
                          <p:cTn id="90" fill="hold">
                            <p:stCondLst>
                              <p:cond delay="1500"/>
                            </p:stCondLst>
                            <p:childTnLst>
                              <p:par>
                                <p:cTn id="91" presetID="22" presetClass="entr" presetSubtype="8" fill="hold" nodeType="afterEffect">
                                  <p:stCondLst>
                                    <p:cond delay="0"/>
                                  </p:stCondLst>
                                  <p:childTnLst>
                                    <p:set>
                                      <p:cBhvr>
                                        <p:cTn id="92" dur="1" fill="hold">
                                          <p:stCondLst>
                                            <p:cond delay="0"/>
                                          </p:stCondLst>
                                        </p:cTn>
                                        <p:tgtEl>
                                          <p:spTgt spid="5"/>
                                        </p:tgtEl>
                                        <p:attrNameLst>
                                          <p:attrName>style.visibility</p:attrName>
                                        </p:attrNameLst>
                                      </p:cBhvr>
                                      <p:to>
                                        <p:strVal val="visible"/>
                                      </p:to>
                                    </p:set>
                                    <p:animEffect transition="in" filter="wipe(left)">
                                      <p:cBhvr>
                                        <p:cTn id="93" dur="500"/>
                                        <p:tgtEl>
                                          <p:spTgt spid="5"/>
                                        </p:tgtEl>
                                      </p:cBhvr>
                                    </p:animEffect>
                                  </p:childTnLst>
                                </p:cTn>
                              </p:par>
                            </p:childTnLst>
                          </p:cTn>
                        </p:par>
                        <p:par>
                          <p:cTn id="94" fill="hold">
                            <p:stCondLst>
                              <p:cond delay="2000"/>
                            </p:stCondLst>
                            <p:childTnLst>
                              <p:par>
                                <p:cTn id="95" presetID="22" presetClass="entr" presetSubtype="8" fill="hold" grpId="0" nodeType="afterEffect">
                                  <p:stCondLst>
                                    <p:cond delay="0"/>
                                  </p:stCondLst>
                                  <p:childTnLst>
                                    <p:set>
                                      <p:cBhvr>
                                        <p:cTn id="96" dur="1" fill="hold">
                                          <p:stCondLst>
                                            <p:cond delay="0"/>
                                          </p:stCondLst>
                                        </p:cTn>
                                        <p:tgtEl>
                                          <p:spTgt spid="200"/>
                                        </p:tgtEl>
                                        <p:attrNameLst>
                                          <p:attrName>style.visibility</p:attrName>
                                        </p:attrNameLst>
                                      </p:cBhvr>
                                      <p:to>
                                        <p:strVal val="visible"/>
                                      </p:to>
                                    </p:set>
                                    <p:animEffect transition="in" filter="wipe(left)">
                                      <p:cBhvr>
                                        <p:cTn id="97" dur="500"/>
                                        <p:tgtEl>
                                          <p:spTgt spid="200"/>
                                        </p:tgtEl>
                                      </p:cBhvr>
                                    </p:animEffect>
                                  </p:childTnLst>
                                </p:cTn>
                              </p:par>
                            </p:childTnLst>
                          </p:cTn>
                        </p:par>
                        <p:par>
                          <p:cTn id="98" fill="hold">
                            <p:stCondLst>
                              <p:cond delay="2500"/>
                            </p:stCondLst>
                            <p:childTnLst>
                              <p:par>
                                <p:cTn id="99" presetID="22" presetClass="entr" presetSubtype="8" fill="hold" grpId="0" nodeType="afterEffect">
                                  <p:stCondLst>
                                    <p:cond delay="0"/>
                                  </p:stCondLst>
                                  <p:childTnLst>
                                    <p:set>
                                      <p:cBhvr>
                                        <p:cTn id="100" dur="1" fill="hold">
                                          <p:stCondLst>
                                            <p:cond delay="0"/>
                                          </p:stCondLst>
                                        </p:cTn>
                                        <p:tgtEl>
                                          <p:spTgt spid="197"/>
                                        </p:tgtEl>
                                        <p:attrNameLst>
                                          <p:attrName>style.visibility</p:attrName>
                                        </p:attrNameLst>
                                      </p:cBhvr>
                                      <p:to>
                                        <p:strVal val="visible"/>
                                      </p:to>
                                    </p:set>
                                    <p:animEffect transition="in" filter="wipe(left)">
                                      <p:cBhvr>
                                        <p:cTn id="101" dur="500"/>
                                        <p:tgtEl>
                                          <p:spTgt spid="197"/>
                                        </p:tgtEl>
                                      </p:cBhvr>
                                    </p:animEffect>
                                  </p:childTnLst>
                                </p:cTn>
                              </p:par>
                            </p:childTnLst>
                          </p:cTn>
                        </p:par>
                      </p:childTnLst>
                    </p:cTn>
                  </p:par>
                  <p:par>
                    <p:cTn id="102" fill="hold">
                      <p:stCondLst>
                        <p:cond delay="indefinite"/>
                      </p:stCondLst>
                      <p:childTnLst>
                        <p:par>
                          <p:cTn id="103" fill="hold">
                            <p:stCondLst>
                              <p:cond delay="0"/>
                            </p:stCondLst>
                            <p:childTnLst>
                              <p:par>
                                <p:cTn id="104" presetID="10" presetClass="entr" presetSubtype="0" fill="hold" nodeType="clickEffect">
                                  <p:stCondLst>
                                    <p:cond delay="0"/>
                                  </p:stCondLst>
                                  <p:childTnLst>
                                    <p:set>
                                      <p:cBhvr>
                                        <p:cTn id="105" dur="1" fill="hold">
                                          <p:stCondLst>
                                            <p:cond delay="0"/>
                                          </p:stCondLst>
                                        </p:cTn>
                                        <p:tgtEl>
                                          <p:spTgt spid="8"/>
                                        </p:tgtEl>
                                        <p:attrNameLst>
                                          <p:attrName>style.visibility</p:attrName>
                                        </p:attrNameLst>
                                      </p:cBhvr>
                                      <p:to>
                                        <p:strVal val="visible"/>
                                      </p:to>
                                    </p:set>
                                    <p:animEffect transition="in" filter="fade">
                                      <p:cBhvr>
                                        <p:cTn id="106" dur="500"/>
                                        <p:tgtEl>
                                          <p:spTgt spid="8"/>
                                        </p:tgtEl>
                                      </p:cBhvr>
                                    </p:animEffect>
                                  </p:childTnLst>
                                </p:cTn>
                              </p:par>
                            </p:childTnLst>
                          </p:cTn>
                        </p:par>
                        <p:par>
                          <p:cTn id="107" fill="hold">
                            <p:stCondLst>
                              <p:cond delay="500"/>
                            </p:stCondLst>
                            <p:childTnLst>
                              <p:par>
                                <p:cTn id="108" presetID="21" presetClass="entr" presetSubtype="1" fill="hold" grpId="0" nodeType="afterEffect">
                                  <p:stCondLst>
                                    <p:cond delay="0"/>
                                  </p:stCondLst>
                                  <p:childTnLst>
                                    <p:set>
                                      <p:cBhvr>
                                        <p:cTn id="109" dur="1" fill="hold">
                                          <p:stCondLst>
                                            <p:cond delay="0"/>
                                          </p:stCondLst>
                                        </p:cTn>
                                        <p:tgtEl>
                                          <p:spTgt spid="160"/>
                                        </p:tgtEl>
                                        <p:attrNameLst>
                                          <p:attrName>style.visibility</p:attrName>
                                        </p:attrNameLst>
                                      </p:cBhvr>
                                      <p:to>
                                        <p:strVal val="visible"/>
                                      </p:to>
                                    </p:set>
                                    <p:animEffect transition="in" filter="wheel(1)">
                                      <p:cBhvr>
                                        <p:cTn id="110" dur="1500"/>
                                        <p:tgtEl>
                                          <p:spTgt spid="160"/>
                                        </p:tgtEl>
                                      </p:cBhvr>
                                    </p:animEffect>
                                  </p:childTnLst>
                                </p:cTn>
                              </p:par>
                            </p:childTnLst>
                          </p:cTn>
                        </p:par>
                      </p:childTnLst>
                    </p:cTn>
                  </p:par>
                  <p:par>
                    <p:cTn id="111" fill="hold">
                      <p:stCondLst>
                        <p:cond delay="indefinite"/>
                      </p:stCondLst>
                      <p:childTnLst>
                        <p:par>
                          <p:cTn id="112" fill="hold">
                            <p:stCondLst>
                              <p:cond delay="0"/>
                            </p:stCondLst>
                            <p:childTnLst>
                              <p:par>
                                <p:cTn id="113" presetID="10" presetClass="exit" presetSubtype="0" fill="hold" nodeType="clickEffect">
                                  <p:stCondLst>
                                    <p:cond delay="0"/>
                                  </p:stCondLst>
                                  <p:childTnLst>
                                    <p:animEffect transition="out" filter="fade">
                                      <p:cBhvr>
                                        <p:cTn id="114" dur="500"/>
                                        <p:tgtEl>
                                          <p:spTgt spid="9"/>
                                        </p:tgtEl>
                                      </p:cBhvr>
                                    </p:animEffect>
                                    <p:set>
                                      <p:cBhvr>
                                        <p:cTn id="115" dur="1" fill="hold">
                                          <p:stCondLst>
                                            <p:cond delay="499"/>
                                          </p:stCondLst>
                                        </p:cTn>
                                        <p:tgtEl>
                                          <p:spTgt spid="9"/>
                                        </p:tgtEl>
                                        <p:attrNameLst>
                                          <p:attrName>style.visibility</p:attrName>
                                        </p:attrNameLst>
                                      </p:cBhvr>
                                      <p:to>
                                        <p:strVal val="hidden"/>
                                      </p:to>
                                    </p:set>
                                  </p:childTnLst>
                                </p:cTn>
                              </p:par>
                              <p:par>
                                <p:cTn id="116" presetID="10" presetClass="exit" presetSubtype="0" fill="hold" nodeType="withEffect">
                                  <p:stCondLst>
                                    <p:cond delay="0"/>
                                  </p:stCondLst>
                                  <p:childTnLst>
                                    <p:animEffect transition="out" filter="fade">
                                      <p:cBhvr>
                                        <p:cTn id="117" dur="500"/>
                                        <p:tgtEl>
                                          <p:spTgt spid="206"/>
                                        </p:tgtEl>
                                      </p:cBhvr>
                                    </p:animEffect>
                                    <p:set>
                                      <p:cBhvr>
                                        <p:cTn id="118" dur="1" fill="hold">
                                          <p:stCondLst>
                                            <p:cond delay="499"/>
                                          </p:stCondLst>
                                        </p:cTn>
                                        <p:tgtEl>
                                          <p:spTgt spid="206"/>
                                        </p:tgtEl>
                                        <p:attrNameLst>
                                          <p:attrName>style.visibility</p:attrName>
                                        </p:attrNameLst>
                                      </p:cBhvr>
                                      <p:to>
                                        <p:strVal val="hidden"/>
                                      </p:to>
                                    </p:set>
                                  </p:childTnLst>
                                </p:cTn>
                              </p:par>
                              <p:par>
                                <p:cTn id="119" presetID="10" presetClass="exit" presetSubtype="0" fill="hold" nodeType="withEffect">
                                  <p:stCondLst>
                                    <p:cond delay="0"/>
                                  </p:stCondLst>
                                  <p:childTnLst>
                                    <p:animEffect transition="out" filter="fade">
                                      <p:cBhvr>
                                        <p:cTn id="120" dur="500"/>
                                        <p:tgtEl>
                                          <p:spTgt spid="212"/>
                                        </p:tgtEl>
                                      </p:cBhvr>
                                    </p:animEffect>
                                    <p:set>
                                      <p:cBhvr>
                                        <p:cTn id="121" dur="1" fill="hold">
                                          <p:stCondLst>
                                            <p:cond delay="499"/>
                                          </p:stCondLst>
                                        </p:cTn>
                                        <p:tgtEl>
                                          <p:spTgt spid="212"/>
                                        </p:tgtEl>
                                        <p:attrNameLst>
                                          <p:attrName>style.visibility</p:attrName>
                                        </p:attrNameLst>
                                      </p:cBhvr>
                                      <p:to>
                                        <p:strVal val="hidden"/>
                                      </p:to>
                                    </p:set>
                                  </p:childTnLst>
                                </p:cTn>
                              </p:par>
                              <p:par>
                                <p:cTn id="122" presetID="10" presetClass="exit" presetSubtype="0" fill="hold" nodeType="withEffect">
                                  <p:stCondLst>
                                    <p:cond delay="0"/>
                                  </p:stCondLst>
                                  <p:childTnLst>
                                    <p:animEffect transition="out" filter="fade">
                                      <p:cBhvr>
                                        <p:cTn id="123" dur="500"/>
                                        <p:tgtEl>
                                          <p:spTgt spid="165"/>
                                        </p:tgtEl>
                                      </p:cBhvr>
                                    </p:animEffect>
                                    <p:set>
                                      <p:cBhvr>
                                        <p:cTn id="124" dur="1" fill="hold">
                                          <p:stCondLst>
                                            <p:cond delay="499"/>
                                          </p:stCondLst>
                                        </p:cTn>
                                        <p:tgtEl>
                                          <p:spTgt spid="165"/>
                                        </p:tgtEl>
                                        <p:attrNameLst>
                                          <p:attrName>style.visibility</p:attrName>
                                        </p:attrNameLst>
                                      </p:cBhvr>
                                      <p:to>
                                        <p:strVal val="hidden"/>
                                      </p:to>
                                    </p:set>
                                  </p:childTnLst>
                                </p:cTn>
                              </p:par>
                              <p:par>
                                <p:cTn id="125" presetID="10" presetClass="exit" presetSubtype="0" fill="hold" nodeType="withEffect">
                                  <p:stCondLst>
                                    <p:cond delay="0"/>
                                  </p:stCondLst>
                                  <p:childTnLst>
                                    <p:animEffect transition="out" filter="fade">
                                      <p:cBhvr>
                                        <p:cTn id="126" dur="500"/>
                                        <p:tgtEl>
                                          <p:spTgt spid="228"/>
                                        </p:tgtEl>
                                      </p:cBhvr>
                                    </p:animEffect>
                                    <p:set>
                                      <p:cBhvr>
                                        <p:cTn id="127" dur="1" fill="hold">
                                          <p:stCondLst>
                                            <p:cond delay="499"/>
                                          </p:stCondLst>
                                        </p:cTn>
                                        <p:tgtEl>
                                          <p:spTgt spid="228"/>
                                        </p:tgtEl>
                                        <p:attrNameLst>
                                          <p:attrName>style.visibility</p:attrName>
                                        </p:attrNameLst>
                                      </p:cBhvr>
                                      <p:to>
                                        <p:strVal val="hidden"/>
                                      </p:to>
                                    </p:set>
                                  </p:childTnLst>
                                </p:cTn>
                              </p:par>
                              <p:par>
                                <p:cTn id="128" presetID="10" presetClass="exit" presetSubtype="0" fill="hold" grpId="1" nodeType="withEffect">
                                  <p:stCondLst>
                                    <p:cond delay="0"/>
                                  </p:stCondLst>
                                  <p:childTnLst>
                                    <p:animEffect transition="out" filter="fade">
                                      <p:cBhvr>
                                        <p:cTn id="129" dur="500"/>
                                        <p:tgtEl>
                                          <p:spTgt spid="135"/>
                                        </p:tgtEl>
                                      </p:cBhvr>
                                    </p:animEffect>
                                    <p:set>
                                      <p:cBhvr>
                                        <p:cTn id="130" dur="1" fill="hold">
                                          <p:stCondLst>
                                            <p:cond delay="499"/>
                                          </p:stCondLst>
                                        </p:cTn>
                                        <p:tgtEl>
                                          <p:spTgt spid="135"/>
                                        </p:tgtEl>
                                        <p:attrNameLst>
                                          <p:attrName>style.visibility</p:attrName>
                                        </p:attrNameLst>
                                      </p:cBhvr>
                                      <p:to>
                                        <p:strVal val="hidden"/>
                                      </p:to>
                                    </p:set>
                                  </p:childTnLst>
                                </p:cTn>
                              </p:par>
                              <p:par>
                                <p:cTn id="131" presetID="10" presetClass="exit" presetSubtype="0" fill="hold" grpId="1" nodeType="withEffect">
                                  <p:stCondLst>
                                    <p:cond delay="0"/>
                                  </p:stCondLst>
                                  <p:childTnLst>
                                    <p:animEffect transition="out" filter="fade">
                                      <p:cBhvr>
                                        <p:cTn id="132" dur="500"/>
                                        <p:tgtEl>
                                          <p:spTgt spid="120"/>
                                        </p:tgtEl>
                                      </p:cBhvr>
                                    </p:animEffect>
                                    <p:set>
                                      <p:cBhvr>
                                        <p:cTn id="133" dur="1" fill="hold">
                                          <p:stCondLst>
                                            <p:cond delay="499"/>
                                          </p:stCondLst>
                                        </p:cTn>
                                        <p:tgtEl>
                                          <p:spTgt spid="120"/>
                                        </p:tgtEl>
                                        <p:attrNameLst>
                                          <p:attrName>style.visibility</p:attrName>
                                        </p:attrNameLst>
                                      </p:cBhvr>
                                      <p:to>
                                        <p:strVal val="hidden"/>
                                      </p:to>
                                    </p:set>
                                  </p:childTnLst>
                                </p:cTn>
                              </p:par>
                              <p:par>
                                <p:cTn id="134" presetID="10" presetClass="exit" presetSubtype="0" fill="hold" grpId="1" nodeType="withEffect">
                                  <p:stCondLst>
                                    <p:cond delay="0"/>
                                  </p:stCondLst>
                                  <p:childTnLst>
                                    <p:animEffect transition="out" filter="fade">
                                      <p:cBhvr>
                                        <p:cTn id="135" dur="500"/>
                                        <p:tgtEl>
                                          <p:spTgt spid="160"/>
                                        </p:tgtEl>
                                      </p:cBhvr>
                                    </p:animEffect>
                                    <p:set>
                                      <p:cBhvr>
                                        <p:cTn id="136" dur="1" fill="hold">
                                          <p:stCondLst>
                                            <p:cond delay="499"/>
                                          </p:stCondLst>
                                        </p:cTn>
                                        <p:tgtEl>
                                          <p:spTgt spid="160"/>
                                        </p:tgtEl>
                                        <p:attrNameLst>
                                          <p:attrName>style.visibility</p:attrName>
                                        </p:attrNameLst>
                                      </p:cBhvr>
                                      <p:to>
                                        <p:strVal val="hidden"/>
                                      </p:to>
                                    </p:set>
                                  </p:childTnLst>
                                </p:cTn>
                              </p:par>
                            </p:childTnLst>
                          </p:cTn>
                        </p:par>
                      </p:childTnLst>
                    </p:cTn>
                  </p:par>
                  <p:par>
                    <p:cTn id="137" fill="hold">
                      <p:stCondLst>
                        <p:cond delay="indefinite"/>
                      </p:stCondLst>
                      <p:childTnLst>
                        <p:par>
                          <p:cTn id="138" fill="hold">
                            <p:stCondLst>
                              <p:cond delay="0"/>
                            </p:stCondLst>
                            <p:childTnLst>
                              <p:par>
                                <p:cTn id="139" presetID="10" presetClass="entr" presetSubtype="0" fill="hold" grpId="0" nodeType="clickEffect">
                                  <p:stCondLst>
                                    <p:cond delay="0"/>
                                  </p:stCondLst>
                                  <p:childTnLst>
                                    <p:set>
                                      <p:cBhvr>
                                        <p:cTn id="140" dur="1" fill="hold">
                                          <p:stCondLst>
                                            <p:cond delay="0"/>
                                          </p:stCondLst>
                                        </p:cTn>
                                        <p:tgtEl>
                                          <p:spTgt spid="14"/>
                                        </p:tgtEl>
                                        <p:attrNameLst>
                                          <p:attrName>style.visibility</p:attrName>
                                        </p:attrNameLst>
                                      </p:cBhvr>
                                      <p:to>
                                        <p:strVal val="visible"/>
                                      </p:to>
                                    </p:set>
                                    <p:animEffect transition="in" filter="fade">
                                      <p:cBhvr>
                                        <p:cTn id="14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0" grpId="0" animBg="1"/>
      <p:bldP spid="120" grpId="1" animBg="1"/>
      <p:bldP spid="129" grpId="0" animBg="1"/>
      <p:bldP spid="135" grpId="0" animBg="1"/>
      <p:bldP spid="135" grpId="1" animBg="1"/>
      <p:bldP spid="157" grpId="0" animBg="1"/>
      <p:bldP spid="158" grpId="0" animBg="1"/>
      <p:bldP spid="160" grpId="0" animBg="1"/>
      <p:bldP spid="160" grpId="1" animBg="1"/>
      <p:bldP spid="197" grpId="0" animBg="1"/>
      <p:bldP spid="200" grpId="0" animBg="1"/>
      <p:bldP spid="1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46030B-7CE7-49BB-B9F9-65100DDCE8A5}"/>
              </a:ext>
            </a:extLst>
          </p:cNvPr>
          <p:cNvSpPr>
            <a:spLocks noGrp="1"/>
          </p:cNvSpPr>
          <p:nvPr>
            <p:ph type="title"/>
          </p:nvPr>
        </p:nvSpPr>
        <p:spPr/>
        <p:txBody>
          <a:bodyPr/>
          <a:lstStyle/>
          <a:p>
            <a:r>
              <a:rPr lang="en-US"/>
              <a:t>ACR Build</a:t>
            </a:r>
          </a:p>
        </p:txBody>
      </p:sp>
      <p:sp>
        <p:nvSpPr>
          <p:cNvPr id="3" name="Text Placeholder 2">
            <a:extLst>
              <a:ext uri="{FF2B5EF4-FFF2-40B4-BE49-F238E27FC236}">
                <a16:creationId xmlns:a16="http://schemas.microsoft.com/office/drawing/2014/main" id="{EC9A7D1A-4BE6-45B2-ABF7-1B8EBB102EB5}"/>
              </a:ext>
            </a:extLst>
          </p:cNvPr>
          <p:cNvSpPr>
            <a:spLocks noGrp="1"/>
          </p:cNvSpPr>
          <p:nvPr>
            <p:ph type="body" sz="quarter" idx="10"/>
          </p:nvPr>
        </p:nvSpPr>
        <p:spPr>
          <a:xfrm>
            <a:off x="586390" y="1434370"/>
            <a:ext cx="11018520" cy="5761577"/>
          </a:xfrm>
        </p:spPr>
        <p:txBody>
          <a:bodyPr/>
          <a:lstStyle/>
          <a:p>
            <a:r>
              <a:rPr lang="en-US"/>
              <a:t>Native Container Build Service</a:t>
            </a:r>
          </a:p>
          <a:p>
            <a:r>
              <a:rPr lang="en-US"/>
              <a:t>	Follows </a:t>
            </a:r>
            <a:r>
              <a:rPr lang="en-US" b="1">
                <a:latin typeface="Courier New" panose="02070309020205020404" pitchFamily="49" charset="0"/>
                <a:cs typeface="Courier New" panose="02070309020205020404" pitchFamily="49" charset="0"/>
              </a:rPr>
              <a:t>docker build </a:t>
            </a:r>
            <a:r>
              <a:rPr lang="en-US"/>
              <a:t>semantics</a:t>
            </a:r>
          </a:p>
          <a:p>
            <a:r>
              <a:rPr lang="en-US" sz="2000" b="1">
                <a:latin typeface="Courier New" panose="02070309020205020404" pitchFamily="49" charset="0"/>
                <a:cs typeface="Courier New" panose="02070309020205020404" pitchFamily="49" charset="0"/>
              </a:rPr>
              <a:t>		docker build –t helloworld:v1 .</a:t>
            </a:r>
          </a:p>
          <a:p>
            <a:r>
              <a:rPr lang="en-US" sz="2000" b="1">
                <a:latin typeface="Courier New" panose="02070309020205020404" pitchFamily="49" charset="0"/>
                <a:cs typeface="Courier New" panose="02070309020205020404" pitchFamily="49" charset="0"/>
              </a:rPr>
              <a:t>		az acr build –t helloworld{{.Build.ID}} . </a:t>
            </a:r>
            <a:endParaRPr lang="en-US" sz="2000"/>
          </a:p>
          <a:p>
            <a:r>
              <a:rPr lang="en-US"/>
              <a:t>	Inner-loop pre check-in validations</a:t>
            </a:r>
          </a:p>
          <a:p>
            <a:r>
              <a:rPr lang="en-US"/>
              <a:t>	Trigger based builds (git commits, base image updates)</a:t>
            </a:r>
          </a:p>
          <a:p>
            <a:pPr lvl="0"/>
            <a:r>
              <a:rPr lang="en-US" sz="2000" b="1">
                <a:gradFill>
                  <a:gsLst>
                    <a:gs pos="1250">
                      <a:srgbClr val="1A1A1A"/>
                    </a:gs>
                    <a:gs pos="100000">
                      <a:srgbClr val="1A1A1A"/>
                    </a:gs>
                  </a:gsLst>
                  <a:lin ang="5400000" scaled="0"/>
                </a:gradFill>
                <a:latin typeface="Courier New" panose="02070309020205020404" pitchFamily="49" charset="0"/>
                <a:cs typeface="Courier New" panose="02070309020205020404" pitchFamily="49" charset="0"/>
              </a:rPr>
              <a:t>		az acr build-task create</a:t>
            </a:r>
            <a:br>
              <a:rPr lang="en-US" sz="2000" b="1">
                <a:gradFill>
                  <a:gsLst>
                    <a:gs pos="1250">
                      <a:srgbClr val="1A1A1A"/>
                    </a:gs>
                    <a:gs pos="100000">
                      <a:srgbClr val="1A1A1A"/>
                    </a:gs>
                  </a:gsLst>
                  <a:lin ang="5400000" scaled="0"/>
                </a:gradFill>
                <a:latin typeface="Courier New" panose="02070309020205020404" pitchFamily="49" charset="0"/>
                <a:cs typeface="Courier New" panose="02070309020205020404" pitchFamily="49" charset="0"/>
              </a:rPr>
            </a:br>
            <a:r>
              <a:rPr lang="en-US" sz="2000" b="1">
                <a:gradFill>
                  <a:gsLst>
                    <a:gs pos="1250">
                      <a:srgbClr val="1A1A1A"/>
                    </a:gs>
                    <a:gs pos="100000">
                      <a:srgbClr val="1A1A1A"/>
                    </a:gs>
                  </a:gsLst>
                  <a:lin ang="5400000" scaled="0"/>
                </a:gradFill>
                <a:latin typeface="Courier New" panose="02070309020205020404" pitchFamily="49" charset="0"/>
                <a:cs typeface="Courier New" panose="02070309020205020404" pitchFamily="49" charset="0"/>
              </a:rPr>
              <a:t>		 –-image 	</a:t>
            </a:r>
            <a:r>
              <a:rPr lang="en-US" sz="2000" b="1">
                <a:solidFill>
                  <a:srgbClr val="0070C0"/>
                </a:solidFill>
                <a:latin typeface="Courier New" panose="02070309020205020404" pitchFamily="49" charset="0"/>
                <a:cs typeface="Courier New" panose="02070309020205020404" pitchFamily="49" charset="0"/>
              </a:rPr>
              <a:t>helloworld{{.Build.ID}} </a:t>
            </a:r>
          </a:p>
          <a:p>
            <a:pPr lvl="0"/>
            <a:r>
              <a:rPr lang="en-US" sz="2000" b="1">
                <a:gradFill>
                  <a:gsLst>
                    <a:gs pos="1250">
                      <a:srgbClr val="1A1A1A"/>
                    </a:gs>
                    <a:gs pos="100000">
                      <a:srgbClr val="1A1A1A"/>
                    </a:gs>
                  </a:gsLst>
                  <a:lin ang="5400000" scaled="0"/>
                </a:gradFill>
                <a:latin typeface="Courier New" panose="02070309020205020404" pitchFamily="49" charset="0"/>
                <a:cs typeface="Courier New" panose="02070309020205020404" pitchFamily="49" charset="0"/>
              </a:rPr>
              <a:t>		 --name 	</a:t>
            </a:r>
            <a:r>
              <a:rPr lang="en-US" sz="2000" b="1" err="1">
                <a:solidFill>
                  <a:srgbClr val="0070C0"/>
                </a:solidFill>
                <a:latin typeface="Courier New" panose="02070309020205020404" pitchFamily="49" charset="0"/>
                <a:cs typeface="Courier New" panose="02070309020205020404" pitchFamily="49" charset="0"/>
              </a:rPr>
              <a:t>myBuildTask</a:t>
            </a:r>
            <a:endParaRPr lang="en-US" sz="2000" b="1">
              <a:solidFill>
                <a:srgbClr val="0070C0"/>
              </a:solidFill>
              <a:latin typeface="Courier New" panose="02070309020205020404" pitchFamily="49" charset="0"/>
              <a:cs typeface="Courier New" panose="02070309020205020404" pitchFamily="49" charset="0"/>
            </a:endParaRPr>
          </a:p>
          <a:p>
            <a:pPr lvl="0"/>
            <a:r>
              <a:rPr lang="en-US" sz="2000" b="1">
                <a:gradFill>
                  <a:gsLst>
                    <a:gs pos="1250">
                      <a:srgbClr val="1A1A1A"/>
                    </a:gs>
                    <a:gs pos="100000">
                      <a:srgbClr val="1A1A1A"/>
                    </a:gs>
                  </a:gsLst>
                  <a:lin ang="5400000" scaled="0"/>
                </a:gradFill>
                <a:latin typeface="Courier New" panose="02070309020205020404" pitchFamily="49" charset="0"/>
                <a:cs typeface="Courier New" panose="02070309020205020404" pitchFamily="49" charset="0"/>
              </a:rPr>
              <a:t>		 --registry </a:t>
            </a:r>
            <a:r>
              <a:rPr lang="en-US" sz="2000" b="1" err="1">
                <a:solidFill>
                  <a:srgbClr val="0070C0"/>
                </a:solidFill>
                <a:latin typeface="Courier New" panose="02070309020205020404" pitchFamily="49" charset="0"/>
                <a:cs typeface="Courier New" panose="02070309020205020404" pitchFamily="49" charset="0"/>
              </a:rPr>
              <a:t>jengademos</a:t>
            </a:r>
            <a:r>
              <a:rPr lang="en-US" sz="2000" b="1">
                <a:solidFill>
                  <a:srgbClr val="0070C0"/>
                </a:solidFill>
                <a:latin typeface="Courier New" panose="02070309020205020404" pitchFamily="49" charset="0"/>
                <a:cs typeface="Courier New" panose="02070309020205020404" pitchFamily="49" charset="0"/>
              </a:rPr>
              <a:t> </a:t>
            </a:r>
          </a:p>
          <a:p>
            <a:pPr lvl="0"/>
            <a:r>
              <a:rPr lang="en-US" sz="2000" b="1">
                <a:gradFill>
                  <a:gsLst>
                    <a:gs pos="1250">
                      <a:srgbClr val="1A1A1A"/>
                    </a:gs>
                    <a:gs pos="100000">
                      <a:srgbClr val="1A1A1A"/>
                    </a:gs>
                  </a:gsLst>
                  <a:lin ang="5400000" scaled="0"/>
                </a:gradFill>
                <a:latin typeface="Courier New" panose="02070309020205020404" pitchFamily="49" charset="0"/>
                <a:cs typeface="Courier New" panose="02070309020205020404" pitchFamily="49" charset="0"/>
              </a:rPr>
              <a:t>		 --context 	</a:t>
            </a:r>
            <a:r>
              <a:rPr lang="en-US" sz="2000" b="1">
                <a:solidFill>
                  <a:srgbClr val="0070C0"/>
                </a:solidFill>
                <a:latin typeface="Courier New" panose="02070309020205020404" pitchFamily="49" charset="0"/>
                <a:cs typeface="Courier New" panose="02070309020205020404" pitchFamily="49" charset="0"/>
              </a:rPr>
              <a:t>https://github.com/me/helloworld </a:t>
            </a:r>
          </a:p>
          <a:p>
            <a:pPr lvl="0"/>
            <a:r>
              <a:rPr lang="en-US" sz="2000" b="1">
                <a:gradFill>
                  <a:gsLst>
                    <a:gs pos="1250">
                      <a:srgbClr val="1A1A1A"/>
                    </a:gs>
                    <a:gs pos="100000">
                      <a:srgbClr val="1A1A1A"/>
                    </a:gs>
                  </a:gsLst>
                  <a:lin ang="5400000" scaled="0"/>
                </a:gradFill>
                <a:latin typeface="Courier New" panose="02070309020205020404" pitchFamily="49" charset="0"/>
                <a:cs typeface="Courier New" panose="02070309020205020404" pitchFamily="49" charset="0"/>
              </a:rPr>
              <a:t>		 --branch 	</a:t>
            </a:r>
            <a:r>
              <a:rPr lang="en-US" sz="2000" b="1">
                <a:solidFill>
                  <a:srgbClr val="0070C0"/>
                </a:solidFill>
                <a:latin typeface="Courier New" panose="02070309020205020404" pitchFamily="49" charset="0"/>
                <a:cs typeface="Courier New" panose="02070309020205020404" pitchFamily="49" charset="0"/>
              </a:rPr>
              <a:t>master</a:t>
            </a:r>
          </a:p>
          <a:p>
            <a:r>
              <a:rPr lang="en-US" sz="2000" b="1">
                <a:gradFill>
                  <a:gsLst>
                    <a:gs pos="1250">
                      <a:srgbClr val="1A1A1A"/>
                    </a:gs>
                    <a:gs pos="100000">
                      <a:srgbClr val="1A1A1A"/>
                    </a:gs>
                  </a:gsLst>
                  <a:lin ang="5400000" scaled="0"/>
                </a:gradFill>
                <a:latin typeface="Courier New" panose="02070309020205020404" pitchFamily="49" charset="0"/>
                <a:cs typeface="Courier New" panose="02070309020205020404" pitchFamily="49" charset="0"/>
              </a:rPr>
              <a:t>		 --git-access-token </a:t>
            </a:r>
            <a:r>
              <a:rPr lang="en-US" sz="2000" b="1">
                <a:solidFill>
                  <a:srgbClr val="0070C0"/>
                </a:solidFill>
                <a:latin typeface="Courier New" panose="02070309020205020404" pitchFamily="49" charset="0"/>
                <a:cs typeface="Courier New" panose="02070309020205020404" pitchFamily="49" charset="0"/>
              </a:rPr>
              <a:t>$PAT</a:t>
            </a:r>
          </a:p>
          <a:p>
            <a:endParaRPr lang="en-US"/>
          </a:p>
        </p:txBody>
      </p:sp>
      <p:pic>
        <p:nvPicPr>
          <p:cNvPr id="4" name="Graphic 3">
            <a:extLst>
              <a:ext uri="{FF2B5EF4-FFF2-40B4-BE49-F238E27FC236}">
                <a16:creationId xmlns:a16="http://schemas.microsoft.com/office/drawing/2014/main" id="{AC14EEFB-FA71-4094-9AC2-EF08C85788E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363200" y="51206"/>
            <a:ext cx="1828800" cy="1828800"/>
          </a:xfrm>
          <a:prstGeom prst="rect">
            <a:avLst/>
          </a:prstGeom>
        </p:spPr>
      </p:pic>
    </p:spTree>
    <p:extLst>
      <p:ext uri="{BB962C8B-B14F-4D97-AF65-F5344CB8AC3E}">
        <p14:creationId xmlns:p14="http://schemas.microsoft.com/office/powerpoint/2010/main" val="3981633174"/>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80E1CE-417E-4A02-B17D-26DB9431611B}"/>
              </a:ext>
            </a:extLst>
          </p:cNvPr>
          <p:cNvSpPr>
            <a:spLocks noGrp="1"/>
          </p:cNvSpPr>
          <p:nvPr>
            <p:ph type="title"/>
          </p:nvPr>
        </p:nvSpPr>
        <p:spPr/>
        <p:txBody>
          <a:bodyPr/>
          <a:lstStyle/>
          <a:p>
            <a:r>
              <a:rPr lang="en-US"/>
              <a:t>Committing Code </a:t>
            </a:r>
          </a:p>
        </p:txBody>
      </p:sp>
      <p:sp>
        <p:nvSpPr>
          <p:cNvPr id="4" name="Text Placeholder 3">
            <a:extLst>
              <a:ext uri="{FF2B5EF4-FFF2-40B4-BE49-F238E27FC236}">
                <a16:creationId xmlns:a16="http://schemas.microsoft.com/office/drawing/2014/main" id="{B72C2EA7-F776-4E3E-AD4B-CC92E5A17B58}"/>
              </a:ext>
            </a:extLst>
          </p:cNvPr>
          <p:cNvSpPr>
            <a:spLocks noGrp="1"/>
          </p:cNvSpPr>
          <p:nvPr>
            <p:ph type="body" sz="quarter" idx="10"/>
          </p:nvPr>
        </p:nvSpPr>
        <p:spPr>
          <a:xfrm>
            <a:off x="586390" y="1434370"/>
            <a:ext cx="11018520" cy="1465016"/>
          </a:xfrm>
        </p:spPr>
        <p:txBody>
          <a:bodyPr/>
          <a:lstStyle/>
          <a:p>
            <a:r>
              <a:rPr lang="en-US"/>
              <a:t>Are you ready to deploy?</a:t>
            </a:r>
          </a:p>
          <a:p>
            <a:r>
              <a:rPr lang="en-US"/>
              <a:t>Can your container be built?</a:t>
            </a:r>
          </a:p>
          <a:p>
            <a:r>
              <a:rPr lang="en-US"/>
              <a:t>What about configuring build systems…</a:t>
            </a:r>
          </a:p>
        </p:txBody>
      </p:sp>
    </p:spTree>
    <p:extLst>
      <p:ext uri="{BB962C8B-B14F-4D97-AF65-F5344CB8AC3E}">
        <p14:creationId xmlns:p14="http://schemas.microsoft.com/office/powerpoint/2010/main" val="3534521145"/>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0" name="Rectangle 2047">
            <a:extLst>
              <a:ext uri="{FF2B5EF4-FFF2-40B4-BE49-F238E27FC236}">
                <a16:creationId xmlns:a16="http://schemas.microsoft.com/office/drawing/2014/main" id="{37816159-BEA7-4E2C-BBD3-5AD180CB12D7}"/>
              </a:ext>
            </a:extLst>
          </p:cNvPr>
          <p:cNvSpPr/>
          <p:nvPr/>
        </p:nvSpPr>
        <p:spPr>
          <a:xfrm>
            <a:off x="2431187" y="2144811"/>
            <a:ext cx="1715987" cy="1090340"/>
          </a:xfrm>
          <a:custGeom>
            <a:avLst/>
            <a:gdLst>
              <a:gd name="connsiteX0" fmla="*/ 0 w 2509520"/>
              <a:gd name="connsiteY0" fmla="*/ 0 h 771471"/>
              <a:gd name="connsiteX1" fmla="*/ 2509520 w 2509520"/>
              <a:gd name="connsiteY1" fmla="*/ 0 h 771471"/>
              <a:gd name="connsiteX2" fmla="*/ 2509520 w 2509520"/>
              <a:gd name="connsiteY2" fmla="*/ 771471 h 771471"/>
              <a:gd name="connsiteX3" fmla="*/ 0 w 2509520"/>
              <a:gd name="connsiteY3" fmla="*/ 771471 h 771471"/>
              <a:gd name="connsiteX4" fmla="*/ 0 w 2509520"/>
              <a:gd name="connsiteY4" fmla="*/ 0 h 771471"/>
              <a:gd name="connsiteX0" fmla="*/ 617220 w 2509520"/>
              <a:gd name="connsiteY0" fmla="*/ 312420 h 771471"/>
              <a:gd name="connsiteX1" fmla="*/ 2509520 w 2509520"/>
              <a:gd name="connsiteY1" fmla="*/ 0 h 771471"/>
              <a:gd name="connsiteX2" fmla="*/ 2509520 w 2509520"/>
              <a:gd name="connsiteY2" fmla="*/ 771471 h 771471"/>
              <a:gd name="connsiteX3" fmla="*/ 0 w 2509520"/>
              <a:gd name="connsiteY3" fmla="*/ 771471 h 771471"/>
              <a:gd name="connsiteX4" fmla="*/ 617220 w 2509520"/>
              <a:gd name="connsiteY4" fmla="*/ 312420 h 771471"/>
              <a:gd name="connsiteX0" fmla="*/ 414020 w 2509520"/>
              <a:gd name="connsiteY0" fmla="*/ 7620 h 771471"/>
              <a:gd name="connsiteX1" fmla="*/ 2509520 w 2509520"/>
              <a:gd name="connsiteY1" fmla="*/ 0 h 771471"/>
              <a:gd name="connsiteX2" fmla="*/ 2509520 w 2509520"/>
              <a:gd name="connsiteY2" fmla="*/ 771471 h 771471"/>
              <a:gd name="connsiteX3" fmla="*/ 0 w 2509520"/>
              <a:gd name="connsiteY3" fmla="*/ 771471 h 771471"/>
              <a:gd name="connsiteX4" fmla="*/ 414020 w 2509520"/>
              <a:gd name="connsiteY4" fmla="*/ 7620 h 771471"/>
              <a:gd name="connsiteX0" fmla="*/ 414020 w 2509520"/>
              <a:gd name="connsiteY0" fmla="*/ 0 h 763851"/>
              <a:gd name="connsiteX1" fmla="*/ 1788160 w 2509520"/>
              <a:gd name="connsiteY1" fmla="*/ 220980 h 763851"/>
              <a:gd name="connsiteX2" fmla="*/ 2509520 w 2509520"/>
              <a:gd name="connsiteY2" fmla="*/ 763851 h 763851"/>
              <a:gd name="connsiteX3" fmla="*/ 0 w 2509520"/>
              <a:gd name="connsiteY3" fmla="*/ 763851 h 763851"/>
              <a:gd name="connsiteX4" fmla="*/ 414020 w 2509520"/>
              <a:gd name="connsiteY4" fmla="*/ 0 h 763851"/>
              <a:gd name="connsiteX0" fmla="*/ 414020 w 2509520"/>
              <a:gd name="connsiteY0" fmla="*/ 2540 h 766391"/>
              <a:gd name="connsiteX1" fmla="*/ 2125980 w 2509520"/>
              <a:gd name="connsiteY1" fmla="*/ 0 h 766391"/>
              <a:gd name="connsiteX2" fmla="*/ 2509520 w 2509520"/>
              <a:gd name="connsiteY2" fmla="*/ 766391 h 766391"/>
              <a:gd name="connsiteX3" fmla="*/ 0 w 2509520"/>
              <a:gd name="connsiteY3" fmla="*/ 766391 h 766391"/>
              <a:gd name="connsiteX4" fmla="*/ 414020 w 2509520"/>
              <a:gd name="connsiteY4" fmla="*/ 2540 h 766391"/>
              <a:gd name="connsiteX0" fmla="*/ 414020 w 2509520"/>
              <a:gd name="connsiteY0" fmla="*/ 5080 h 768931"/>
              <a:gd name="connsiteX1" fmla="*/ 2125980 w 2509520"/>
              <a:gd name="connsiteY1" fmla="*/ 0 h 768931"/>
              <a:gd name="connsiteX2" fmla="*/ 2509520 w 2509520"/>
              <a:gd name="connsiteY2" fmla="*/ 768931 h 768931"/>
              <a:gd name="connsiteX3" fmla="*/ 0 w 2509520"/>
              <a:gd name="connsiteY3" fmla="*/ 768931 h 768931"/>
              <a:gd name="connsiteX4" fmla="*/ 414020 w 2509520"/>
              <a:gd name="connsiteY4" fmla="*/ 5080 h 768931"/>
              <a:gd name="connsiteX0" fmla="*/ 414020 w 2509520"/>
              <a:gd name="connsiteY0" fmla="*/ 1514 h 765365"/>
              <a:gd name="connsiteX1" fmla="*/ 1247657 w 2509520"/>
              <a:gd name="connsiteY1" fmla="*/ 0 h 765365"/>
              <a:gd name="connsiteX2" fmla="*/ 2509520 w 2509520"/>
              <a:gd name="connsiteY2" fmla="*/ 765365 h 765365"/>
              <a:gd name="connsiteX3" fmla="*/ 0 w 2509520"/>
              <a:gd name="connsiteY3" fmla="*/ 765365 h 765365"/>
              <a:gd name="connsiteX4" fmla="*/ 414020 w 2509520"/>
              <a:gd name="connsiteY4" fmla="*/ 1514 h 765365"/>
              <a:gd name="connsiteX0" fmla="*/ 414020 w 1257165"/>
              <a:gd name="connsiteY0" fmla="*/ 1514 h 765365"/>
              <a:gd name="connsiteX1" fmla="*/ 1247657 w 1257165"/>
              <a:gd name="connsiteY1" fmla="*/ 0 h 765365"/>
              <a:gd name="connsiteX2" fmla="*/ 1257165 w 1257165"/>
              <a:gd name="connsiteY2" fmla="*/ 763582 h 765365"/>
              <a:gd name="connsiteX3" fmla="*/ 0 w 1257165"/>
              <a:gd name="connsiteY3" fmla="*/ 765365 h 765365"/>
              <a:gd name="connsiteX4" fmla="*/ 414020 w 1257165"/>
              <a:gd name="connsiteY4" fmla="*/ 1514 h 7653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7165" h="765365">
                <a:moveTo>
                  <a:pt x="414020" y="1514"/>
                </a:moveTo>
                <a:lnTo>
                  <a:pt x="1247657" y="0"/>
                </a:lnTo>
                <a:lnTo>
                  <a:pt x="1257165" y="763582"/>
                </a:lnTo>
                <a:lnTo>
                  <a:pt x="0" y="765365"/>
                </a:lnTo>
                <a:lnTo>
                  <a:pt x="414020" y="1514"/>
                </a:lnTo>
                <a:close/>
              </a:path>
            </a:pathLst>
          </a:custGeom>
          <a:solidFill>
            <a:srgbClr val="00BCF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53"/>
          </a:p>
        </p:txBody>
      </p:sp>
      <p:sp>
        <p:nvSpPr>
          <p:cNvPr id="331" name="Rectangle 2047">
            <a:extLst>
              <a:ext uri="{FF2B5EF4-FFF2-40B4-BE49-F238E27FC236}">
                <a16:creationId xmlns:a16="http://schemas.microsoft.com/office/drawing/2014/main" id="{0B24BC55-D810-43D1-94DE-814D6E2000A5}"/>
              </a:ext>
            </a:extLst>
          </p:cNvPr>
          <p:cNvSpPr/>
          <p:nvPr/>
        </p:nvSpPr>
        <p:spPr>
          <a:xfrm flipH="1">
            <a:off x="4129723" y="2139731"/>
            <a:ext cx="1718248" cy="1097960"/>
          </a:xfrm>
          <a:custGeom>
            <a:avLst/>
            <a:gdLst>
              <a:gd name="connsiteX0" fmla="*/ 0 w 2509520"/>
              <a:gd name="connsiteY0" fmla="*/ 0 h 771471"/>
              <a:gd name="connsiteX1" fmla="*/ 2509520 w 2509520"/>
              <a:gd name="connsiteY1" fmla="*/ 0 h 771471"/>
              <a:gd name="connsiteX2" fmla="*/ 2509520 w 2509520"/>
              <a:gd name="connsiteY2" fmla="*/ 771471 h 771471"/>
              <a:gd name="connsiteX3" fmla="*/ 0 w 2509520"/>
              <a:gd name="connsiteY3" fmla="*/ 771471 h 771471"/>
              <a:gd name="connsiteX4" fmla="*/ 0 w 2509520"/>
              <a:gd name="connsiteY4" fmla="*/ 0 h 771471"/>
              <a:gd name="connsiteX0" fmla="*/ 617220 w 2509520"/>
              <a:gd name="connsiteY0" fmla="*/ 312420 h 771471"/>
              <a:gd name="connsiteX1" fmla="*/ 2509520 w 2509520"/>
              <a:gd name="connsiteY1" fmla="*/ 0 h 771471"/>
              <a:gd name="connsiteX2" fmla="*/ 2509520 w 2509520"/>
              <a:gd name="connsiteY2" fmla="*/ 771471 h 771471"/>
              <a:gd name="connsiteX3" fmla="*/ 0 w 2509520"/>
              <a:gd name="connsiteY3" fmla="*/ 771471 h 771471"/>
              <a:gd name="connsiteX4" fmla="*/ 617220 w 2509520"/>
              <a:gd name="connsiteY4" fmla="*/ 312420 h 771471"/>
              <a:gd name="connsiteX0" fmla="*/ 414020 w 2509520"/>
              <a:gd name="connsiteY0" fmla="*/ 7620 h 771471"/>
              <a:gd name="connsiteX1" fmla="*/ 2509520 w 2509520"/>
              <a:gd name="connsiteY1" fmla="*/ 0 h 771471"/>
              <a:gd name="connsiteX2" fmla="*/ 2509520 w 2509520"/>
              <a:gd name="connsiteY2" fmla="*/ 771471 h 771471"/>
              <a:gd name="connsiteX3" fmla="*/ 0 w 2509520"/>
              <a:gd name="connsiteY3" fmla="*/ 771471 h 771471"/>
              <a:gd name="connsiteX4" fmla="*/ 414020 w 2509520"/>
              <a:gd name="connsiteY4" fmla="*/ 7620 h 771471"/>
              <a:gd name="connsiteX0" fmla="*/ 414020 w 2509520"/>
              <a:gd name="connsiteY0" fmla="*/ 0 h 763851"/>
              <a:gd name="connsiteX1" fmla="*/ 1788160 w 2509520"/>
              <a:gd name="connsiteY1" fmla="*/ 220980 h 763851"/>
              <a:gd name="connsiteX2" fmla="*/ 2509520 w 2509520"/>
              <a:gd name="connsiteY2" fmla="*/ 763851 h 763851"/>
              <a:gd name="connsiteX3" fmla="*/ 0 w 2509520"/>
              <a:gd name="connsiteY3" fmla="*/ 763851 h 763851"/>
              <a:gd name="connsiteX4" fmla="*/ 414020 w 2509520"/>
              <a:gd name="connsiteY4" fmla="*/ 0 h 763851"/>
              <a:gd name="connsiteX0" fmla="*/ 414020 w 2509520"/>
              <a:gd name="connsiteY0" fmla="*/ 2540 h 766391"/>
              <a:gd name="connsiteX1" fmla="*/ 2125980 w 2509520"/>
              <a:gd name="connsiteY1" fmla="*/ 0 h 766391"/>
              <a:gd name="connsiteX2" fmla="*/ 2509520 w 2509520"/>
              <a:gd name="connsiteY2" fmla="*/ 766391 h 766391"/>
              <a:gd name="connsiteX3" fmla="*/ 0 w 2509520"/>
              <a:gd name="connsiteY3" fmla="*/ 766391 h 766391"/>
              <a:gd name="connsiteX4" fmla="*/ 414020 w 2509520"/>
              <a:gd name="connsiteY4" fmla="*/ 2540 h 766391"/>
              <a:gd name="connsiteX0" fmla="*/ 414020 w 2509520"/>
              <a:gd name="connsiteY0" fmla="*/ 5080 h 768931"/>
              <a:gd name="connsiteX1" fmla="*/ 2125980 w 2509520"/>
              <a:gd name="connsiteY1" fmla="*/ 0 h 768931"/>
              <a:gd name="connsiteX2" fmla="*/ 2509520 w 2509520"/>
              <a:gd name="connsiteY2" fmla="*/ 768931 h 768931"/>
              <a:gd name="connsiteX3" fmla="*/ 0 w 2509520"/>
              <a:gd name="connsiteY3" fmla="*/ 768931 h 768931"/>
              <a:gd name="connsiteX4" fmla="*/ 414020 w 2509520"/>
              <a:gd name="connsiteY4" fmla="*/ 5080 h 768931"/>
              <a:gd name="connsiteX0" fmla="*/ 414020 w 2509520"/>
              <a:gd name="connsiteY0" fmla="*/ 1514 h 765365"/>
              <a:gd name="connsiteX1" fmla="*/ 1247657 w 2509520"/>
              <a:gd name="connsiteY1" fmla="*/ 0 h 765365"/>
              <a:gd name="connsiteX2" fmla="*/ 2509520 w 2509520"/>
              <a:gd name="connsiteY2" fmla="*/ 765365 h 765365"/>
              <a:gd name="connsiteX3" fmla="*/ 0 w 2509520"/>
              <a:gd name="connsiteY3" fmla="*/ 765365 h 765365"/>
              <a:gd name="connsiteX4" fmla="*/ 414020 w 2509520"/>
              <a:gd name="connsiteY4" fmla="*/ 1514 h 765365"/>
              <a:gd name="connsiteX0" fmla="*/ 414020 w 1257165"/>
              <a:gd name="connsiteY0" fmla="*/ 1514 h 765365"/>
              <a:gd name="connsiteX1" fmla="*/ 1247657 w 1257165"/>
              <a:gd name="connsiteY1" fmla="*/ 0 h 765365"/>
              <a:gd name="connsiteX2" fmla="*/ 1257165 w 1257165"/>
              <a:gd name="connsiteY2" fmla="*/ 763582 h 765365"/>
              <a:gd name="connsiteX3" fmla="*/ 0 w 1257165"/>
              <a:gd name="connsiteY3" fmla="*/ 765365 h 765365"/>
              <a:gd name="connsiteX4" fmla="*/ 414020 w 1257165"/>
              <a:gd name="connsiteY4" fmla="*/ 1514 h 765365"/>
              <a:gd name="connsiteX0" fmla="*/ 384246 w 1257165"/>
              <a:gd name="connsiteY0" fmla="*/ 1514 h 765365"/>
              <a:gd name="connsiteX1" fmla="*/ 1247657 w 1257165"/>
              <a:gd name="connsiteY1" fmla="*/ 0 h 765365"/>
              <a:gd name="connsiteX2" fmla="*/ 1257165 w 1257165"/>
              <a:gd name="connsiteY2" fmla="*/ 763582 h 765365"/>
              <a:gd name="connsiteX3" fmla="*/ 0 w 1257165"/>
              <a:gd name="connsiteY3" fmla="*/ 765365 h 765365"/>
              <a:gd name="connsiteX4" fmla="*/ 384246 w 1257165"/>
              <a:gd name="connsiteY4" fmla="*/ 1514 h 765365"/>
              <a:gd name="connsiteX0" fmla="*/ 369359 w 1242278"/>
              <a:gd name="connsiteY0" fmla="*/ 1514 h 767148"/>
              <a:gd name="connsiteX1" fmla="*/ 1232770 w 1242278"/>
              <a:gd name="connsiteY1" fmla="*/ 0 h 767148"/>
              <a:gd name="connsiteX2" fmla="*/ 1242278 w 1242278"/>
              <a:gd name="connsiteY2" fmla="*/ 763582 h 767148"/>
              <a:gd name="connsiteX3" fmla="*/ 0 w 1242278"/>
              <a:gd name="connsiteY3" fmla="*/ 767148 h 767148"/>
              <a:gd name="connsiteX4" fmla="*/ 369359 w 1242278"/>
              <a:gd name="connsiteY4" fmla="*/ 1514 h 767148"/>
              <a:gd name="connsiteX0" fmla="*/ 369359 w 1258822"/>
              <a:gd name="connsiteY0" fmla="*/ 5080 h 770714"/>
              <a:gd name="connsiteX1" fmla="*/ 1258822 w 1258822"/>
              <a:gd name="connsiteY1" fmla="*/ 0 h 770714"/>
              <a:gd name="connsiteX2" fmla="*/ 1242278 w 1258822"/>
              <a:gd name="connsiteY2" fmla="*/ 767148 h 770714"/>
              <a:gd name="connsiteX3" fmla="*/ 0 w 1258822"/>
              <a:gd name="connsiteY3" fmla="*/ 770714 h 770714"/>
              <a:gd name="connsiteX4" fmla="*/ 369359 w 1258822"/>
              <a:gd name="connsiteY4" fmla="*/ 5080 h 770714"/>
              <a:gd name="connsiteX0" fmla="*/ 369359 w 1258822"/>
              <a:gd name="connsiteY0" fmla="*/ 5080 h 770714"/>
              <a:gd name="connsiteX1" fmla="*/ 1258822 w 1258822"/>
              <a:gd name="connsiteY1" fmla="*/ 0 h 770714"/>
              <a:gd name="connsiteX2" fmla="*/ 1255304 w 1258822"/>
              <a:gd name="connsiteY2" fmla="*/ 770714 h 770714"/>
              <a:gd name="connsiteX3" fmla="*/ 0 w 1258822"/>
              <a:gd name="connsiteY3" fmla="*/ 770714 h 770714"/>
              <a:gd name="connsiteX4" fmla="*/ 369359 w 1258822"/>
              <a:gd name="connsiteY4" fmla="*/ 5080 h 7707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8822" h="770714">
                <a:moveTo>
                  <a:pt x="369359" y="5080"/>
                </a:moveTo>
                <a:lnTo>
                  <a:pt x="1258822" y="0"/>
                </a:lnTo>
                <a:cubicBezTo>
                  <a:pt x="1257649" y="256905"/>
                  <a:pt x="1256477" y="513809"/>
                  <a:pt x="1255304" y="770714"/>
                </a:cubicBezTo>
                <a:lnTo>
                  <a:pt x="0" y="770714"/>
                </a:lnTo>
                <a:lnTo>
                  <a:pt x="369359" y="5080"/>
                </a:lnTo>
                <a:close/>
              </a:path>
            </a:pathLst>
          </a:custGeom>
          <a:solidFill>
            <a:schemeClr val="accent2">
              <a:lumMod val="60000"/>
              <a:lumOff val="4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53"/>
          </a:p>
        </p:txBody>
      </p:sp>
      <p:pic>
        <p:nvPicPr>
          <p:cNvPr id="332" name="Picture 2" descr="Related image">
            <a:extLst>
              <a:ext uri="{FF2B5EF4-FFF2-40B4-BE49-F238E27FC236}">
                <a16:creationId xmlns:a16="http://schemas.microsoft.com/office/drawing/2014/main" id="{8A8EAC0F-BA96-4423-8DA4-5013F742F9A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9579" t="19617" r="25733" b="15444"/>
          <a:stretch/>
        </p:blipFill>
        <p:spPr bwMode="auto">
          <a:xfrm>
            <a:off x="3013723" y="2187778"/>
            <a:ext cx="343845" cy="339356"/>
          </a:xfrm>
          <a:prstGeom prst="rect">
            <a:avLst/>
          </a:prstGeom>
          <a:noFill/>
          <a:extLst>
            <a:ext uri="{909E8E84-426E-40DD-AFC4-6F175D3DCCD1}">
              <a14:hiddenFill xmlns:a14="http://schemas.microsoft.com/office/drawing/2010/main">
                <a:solidFill>
                  <a:srgbClr val="FFFFFF"/>
                </a:solidFill>
              </a14:hiddenFill>
            </a:ext>
          </a:extLst>
        </p:spPr>
      </p:pic>
      <p:grpSp>
        <p:nvGrpSpPr>
          <p:cNvPr id="333" name="Group 332">
            <a:extLst>
              <a:ext uri="{FF2B5EF4-FFF2-40B4-BE49-F238E27FC236}">
                <a16:creationId xmlns:a16="http://schemas.microsoft.com/office/drawing/2014/main" id="{FA6AA045-E842-4075-8B07-CA50BFAC83FD}"/>
              </a:ext>
            </a:extLst>
          </p:cNvPr>
          <p:cNvGrpSpPr/>
          <p:nvPr/>
        </p:nvGrpSpPr>
        <p:grpSpPr>
          <a:xfrm>
            <a:off x="2428054" y="1784262"/>
            <a:ext cx="3425407" cy="1456863"/>
            <a:chOff x="1821040" y="1338196"/>
            <a:chExt cx="2569055" cy="1092647"/>
          </a:xfrm>
        </p:grpSpPr>
        <p:grpSp>
          <p:nvGrpSpPr>
            <p:cNvPr id="334" name="Group 333">
              <a:extLst>
                <a:ext uri="{FF2B5EF4-FFF2-40B4-BE49-F238E27FC236}">
                  <a16:creationId xmlns:a16="http://schemas.microsoft.com/office/drawing/2014/main" id="{1843FBD3-6588-486A-87BD-8FE33BA6E8F1}"/>
                </a:ext>
              </a:extLst>
            </p:cNvPr>
            <p:cNvGrpSpPr/>
            <p:nvPr/>
          </p:nvGrpSpPr>
          <p:grpSpPr>
            <a:xfrm>
              <a:off x="1821040" y="1609278"/>
              <a:ext cx="2569055" cy="821565"/>
              <a:chOff x="1821040" y="1609278"/>
              <a:chExt cx="2569055" cy="821565"/>
            </a:xfrm>
          </p:grpSpPr>
          <p:sp>
            <p:nvSpPr>
              <p:cNvPr id="336" name="Rectangle 2047">
                <a:extLst>
                  <a:ext uri="{FF2B5EF4-FFF2-40B4-BE49-F238E27FC236}">
                    <a16:creationId xmlns:a16="http://schemas.microsoft.com/office/drawing/2014/main" id="{9461ADA4-251C-43EE-9558-B20189180FF4}"/>
                  </a:ext>
                </a:extLst>
              </p:cNvPr>
              <p:cNvSpPr/>
              <p:nvPr/>
            </p:nvSpPr>
            <p:spPr>
              <a:xfrm>
                <a:off x="1821040" y="1609278"/>
                <a:ext cx="2569055" cy="821565"/>
              </a:xfrm>
              <a:custGeom>
                <a:avLst/>
                <a:gdLst>
                  <a:gd name="connsiteX0" fmla="*/ 0 w 2509520"/>
                  <a:gd name="connsiteY0" fmla="*/ 0 h 771471"/>
                  <a:gd name="connsiteX1" fmla="*/ 2509520 w 2509520"/>
                  <a:gd name="connsiteY1" fmla="*/ 0 h 771471"/>
                  <a:gd name="connsiteX2" fmla="*/ 2509520 w 2509520"/>
                  <a:gd name="connsiteY2" fmla="*/ 771471 h 771471"/>
                  <a:gd name="connsiteX3" fmla="*/ 0 w 2509520"/>
                  <a:gd name="connsiteY3" fmla="*/ 771471 h 771471"/>
                  <a:gd name="connsiteX4" fmla="*/ 0 w 2509520"/>
                  <a:gd name="connsiteY4" fmla="*/ 0 h 771471"/>
                  <a:gd name="connsiteX0" fmla="*/ 617220 w 2509520"/>
                  <a:gd name="connsiteY0" fmla="*/ 312420 h 771471"/>
                  <a:gd name="connsiteX1" fmla="*/ 2509520 w 2509520"/>
                  <a:gd name="connsiteY1" fmla="*/ 0 h 771471"/>
                  <a:gd name="connsiteX2" fmla="*/ 2509520 w 2509520"/>
                  <a:gd name="connsiteY2" fmla="*/ 771471 h 771471"/>
                  <a:gd name="connsiteX3" fmla="*/ 0 w 2509520"/>
                  <a:gd name="connsiteY3" fmla="*/ 771471 h 771471"/>
                  <a:gd name="connsiteX4" fmla="*/ 617220 w 2509520"/>
                  <a:gd name="connsiteY4" fmla="*/ 312420 h 771471"/>
                  <a:gd name="connsiteX0" fmla="*/ 414020 w 2509520"/>
                  <a:gd name="connsiteY0" fmla="*/ 7620 h 771471"/>
                  <a:gd name="connsiteX1" fmla="*/ 2509520 w 2509520"/>
                  <a:gd name="connsiteY1" fmla="*/ 0 h 771471"/>
                  <a:gd name="connsiteX2" fmla="*/ 2509520 w 2509520"/>
                  <a:gd name="connsiteY2" fmla="*/ 771471 h 771471"/>
                  <a:gd name="connsiteX3" fmla="*/ 0 w 2509520"/>
                  <a:gd name="connsiteY3" fmla="*/ 771471 h 771471"/>
                  <a:gd name="connsiteX4" fmla="*/ 414020 w 2509520"/>
                  <a:gd name="connsiteY4" fmla="*/ 7620 h 771471"/>
                  <a:gd name="connsiteX0" fmla="*/ 414020 w 2509520"/>
                  <a:gd name="connsiteY0" fmla="*/ 0 h 763851"/>
                  <a:gd name="connsiteX1" fmla="*/ 1788160 w 2509520"/>
                  <a:gd name="connsiteY1" fmla="*/ 220980 h 763851"/>
                  <a:gd name="connsiteX2" fmla="*/ 2509520 w 2509520"/>
                  <a:gd name="connsiteY2" fmla="*/ 763851 h 763851"/>
                  <a:gd name="connsiteX3" fmla="*/ 0 w 2509520"/>
                  <a:gd name="connsiteY3" fmla="*/ 763851 h 763851"/>
                  <a:gd name="connsiteX4" fmla="*/ 414020 w 2509520"/>
                  <a:gd name="connsiteY4" fmla="*/ 0 h 763851"/>
                  <a:gd name="connsiteX0" fmla="*/ 414020 w 2509520"/>
                  <a:gd name="connsiteY0" fmla="*/ 2540 h 766391"/>
                  <a:gd name="connsiteX1" fmla="*/ 2125980 w 2509520"/>
                  <a:gd name="connsiteY1" fmla="*/ 0 h 766391"/>
                  <a:gd name="connsiteX2" fmla="*/ 2509520 w 2509520"/>
                  <a:gd name="connsiteY2" fmla="*/ 766391 h 766391"/>
                  <a:gd name="connsiteX3" fmla="*/ 0 w 2509520"/>
                  <a:gd name="connsiteY3" fmla="*/ 766391 h 766391"/>
                  <a:gd name="connsiteX4" fmla="*/ 414020 w 2509520"/>
                  <a:gd name="connsiteY4" fmla="*/ 2540 h 766391"/>
                  <a:gd name="connsiteX0" fmla="*/ 414020 w 2509520"/>
                  <a:gd name="connsiteY0" fmla="*/ 5080 h 768931"/>
                  <a:gd name="connsiteX1" fmla="*/ 2125980 w 2509520"/>
                  <a:gd name="connsiteY1" fmla="*/ 0 h 768931"/>
                  <a:gd name="connsiteX2" fmla="*/ 2509520 w 2509520"/>
                  <a:gd name="connsiteY2" fmla="*/ 768931 h 768931"/>
                  <a:gd name="connsiteX3" fmla="*/ 0 w 2509520"/>
                  <a:gd name="connsiteY3" fmla="*/ 768931 h 768931"/>
                  <a:gd name="connsiteX4" fmla="*/ 414020 w 2509520"/>
                  <a:gd name="connsiteY4" fmla="*/ 5080 h 7689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9520" h="768931">
                    <a:moveTo>
                      <a:pt x="414020" y="5080"/>
                    </a:moveTo>
                    <a:lnTo>
                      <a:pt x="2125980" y="0"/>
                    </a:lnTo>
                    <a:lnTo>
                      <a:pt x="2509520" y="768931"/>
                    </a:lnTo>
                    <a:lnTo>
                      <a:pt x="0" y="768931"/>
                    </a:lnTo>
                    <a:lnTo>
                      <a:pt x="414020" y="5080"/>
                    </a:lnTo>
                    <a:close/>
                  </a:path>
                </a:pathLst>
              </a:cu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53"/>
              </a:p>
            </p:txBody>
          </p:sp>
          <p:sp>
            <p:nvSpPr>
              <p:cNvPr id="337" name="Freeform: Shape 336">
                <a:extLst>
                  <a:ext uri="{FF2B5EF4-FFF2-40B4-BE49-F238E27FC236}">
                    <a16:creationId xmlns:a16="http://schemas.microsoft.com/office/drawing/2014/main" id="{F67B266F-C1DB-4BF3-9A70-80A7062AD7B0}"/>
                  </a:ext>
                </a:extLst>
              </p:cNvPr>
              <p:cNvSpPr/>
              <p:nvPr/>
            </p:nvSpPr>
            <p:spPr>
              <a:xfrm>
                <a:off x="3516508" y="2041344"/>
                <a:ext cx="304800" cy="45784"/>
              </a:xfrm>
              <a:custGeom>
                <a:avLst/>
                <a:gdLst>
                  <a:gd name="connsiteX0" fmla="*/ 0 w 304800"/>
                  <a:gd name="connsiteY0" fmla="*/ 45725 h 48295"/>
                  <a:gd name="connsiteX1" fmla="*/ 73660 w 304800"/>
                  <a:gd name="connsiteY1" fmla="*/ 5 h 48295"/>
                  <a:gd name="connsiteX2" fmla="*/ 218440 w 304800"/>
                  <a:gd name="connsiteY2" fmla="*/ 48265 h 48295"/>
                  <a:gd name="connsiteX3" fmla="*/ 304800 w 304800"/>
                  <a:gd name="connsiteY3" fmla="*/ 2545 h 48295"/>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3180 h 45784"/>
                  <a:gd name="connsiteX1" fmla="*/ 73660 w 304800"/>
                  <a:gd name="connsiteY1" fmla="*/ 10795 h 45784"/>
                  <a:gd name="connsiteX2" fmla="*/ 218440 w 304800"/>
                  <a:gd name="connsiteY2" fmla="*/ 45720 h 45784"/>
                  <a:gd name="connsiteX3" fmla="*/ 304800 w 304800"/>
                  <a:gd name="connsiteY3" fmla="*/ 0 h 45784"/>
                </a:gdLst>
                <a:ahLst/>
                <a:cxnLst>
                  <a:cxn ang="0">
                    <a:pos x="connsiteX0" y="connsiteY0"/>
                  </a:cxn>
                  <a:cxn ang="0">
                    <a:pos x="connsiteX1" y="connsiteY1"/>
                  </a:cxn>
                  <a:cxn ang="0">
                    <a:pos x="connsiteX2" y="connsiteY2"/>
                  </a:cxn>
                  <a:cxn ang="0">
                    <a:pos x="connsiteX3" y="connsiteY3"/>
                  </a:cxn>
                </a:cxnLst>
                <a:rect l="l" t="t" r="r" b="b"/>
                <a:pathLst>
                  <a:path w="304800" h="45784">
                    <a:moveTo>
                      <a:pt x="0" y="43180"/>
                    </a:moveTo>
                    <a:cubicBezTo>
                      <a:pt x="18626" y="20108"/>
                      <a:pt x="37253" y="10372"/>
                      <a:pt x="73660" y="10795"/>
                    </a:cubicBezTo>
                    <a:cubicBezTo>
                      <a:pt x="110067" y="11218"/>
                      <a:pt x="179917" y="47519"/>
                      <a:pt x="218440" y="45720"/>
                    </a:cubicBezTo>
                    <a:cubicBezTo>
                      <a:pt x="256963" y="43921"/>
                      <a:pt x="258445" y="23707"/>
                      <a:pt x="304800" y="0"/>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53"/>
              </a:p>
            </p:txBody>
          </p:sp>
          <p:sp>
            <p:nvSpPr>
              <p:cNvPr id="338" name="Freeform: Shape 337">
                <a:extLst>
                  <a:ext uri="{FF2B5EF4-FFF2-40B4-BE49-F238E27FC236}">
                    <a16:creationId xmlns:a16="http://schemas.microsoft.com/office/drawing/2014/main" id="{7B5F15F2-CE51-4056-8B6C-D02159114C0D}"/>
                  </a:ext>
                </a:extLst>
              </p:cNvPr>
              <p:cNvSpPr/>
              <p:nvPr/>
            </p:nvSpPr>
            <p:spPr>
              <a:xfrm>
                <a:off x="3567223" y="1845918"/>
                <a:ext cx="304800" cy="45784"/>
              </a:xfrm>
              <a:custGeom>
                <a:avLst/>
                <a:gdLst>
                  <a:gd name="connsiteX0" fmla="*/ 0 w 304800"/>
                  <a:gd name="connsiteY0" fmla="*/ 45725 h 48295"/>
                  <a:gd name="connsiteX1" fmla="*/ 73660 w 304800"/>
                  <a:gd name="connsiteY1" fmla="*/ 5 h 48295"/>
                  <a:gd name="connsiteX2" fmla="*/ 218440 w 304800"/>
                  <a:gd name="connsiteY2" fmla="*/ 48265 h 48295"/>
                  <a:gd name="connsiteX3" fmla="*/ 304800 w 304800"/>
                  <a:gd name="connsiteY3" fmla="*/ 2545 h 48295"/>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3180 h 45784"/>
                  <a:gd name="connsiteX1" fmla="*/ 73660 w 304800"/>
                  <a:gd name="connsiteY1" fmla="*/ 10795 h 45784"/>
                  <a:gd name="connsiteX2" fmla="*/ 218440 w 304800"/>
                  <a:gd name="connsiteY2" fmla="*/ 45720 h 45784"/>
                  <a:gd name="connsiteX3" fmla="*/ 304800 w 304800"/>
                  <a:gd name="connsiteY3" fmla="*/ 0 h 45784"/>
                </a:gdLst>
                <a:ahLst/>
                <a:cxnLst>
                  <a:cxn ang="0">
                    <a:pos x="connsiteX0" y="connsiteY0"/>
                  </a:cxn>
                  <a:cxn ang="0">
                    <a:pos x="connsiteX1" y="connsiteY1"/>
                  </a:cxn>
                  <a:cxn ang="0">
                    <a:pos x="connsiteX2" y="connsiteY2"/>
                  </a:cxn>
                  <a:cxn ang="0">
                    <a:pos x="connsiteX3" y="connsiteY3"/>
                  </a:cxn>
                </a:cxnLst>
                <a:rect l="l" t="t" r="r" b="b"/>
                <a:pathLst>
                  <a:path w="304800" h="45784">
                    <a:moveTo>
                      <a:pt x="0" y="43180"/>
                    </a:moveTo>
                    <a:cubicBezTo>
                      <a:pt x="18626" y="20108"/>
                      <a:pt x="37253" y="10372"/>
                      <a:pt x="73660" y="10795"/>
                    </a:cubicBezTo>
                    <a:cubicBezTo>
                      <a:pt x="110067" y="11218"/>
                      <a:pt x="179917" y="47519"/>
                      <a:pt x="218440" y="45720"/>
                    </a:cubicBezTo>
                    <a:cubicBezTo>
                      <a:pt x="256963" y="43921"/>
                      <a:pt x="258445" y="23707"/>
                      <a:pt x="304800" y="0"/>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53"/>
              </a:p>
            </p:txBody>
          </p:sp>
          <p:sp>
            <p:nvSpPr>
              <p:cNvPr id="339" name="Freeform: Shape 338">
                <a:extLst>
                  <a:ext uri="{FF2B5EF4-FFF2-40B4-BE49-F238E27FC236}">
                    <a16:creationId xmlns:a16="http://schemas.microsoft.com/office/drawing/2014/main" id="{FE9AD5F7-5376-46EB-ADA6-D12B4B07D053}"/>
                  </a:ext>
                </a:extLst>
              </p:cNvPr>
              <p:cNvSpPr/>
              <p:nvPr/>
            </p:nvSpPr>
            <p:spPr>
              <a:xfrm>
                <a:off x="3930358" y="2262333"/>
                <a:ext cx="304800" cy="45784"/>
              </a:xfrm>
              <a:custGeom>
                <a:avLst/>
                <a:gdLst>
                  <a:gd name="connsiteX0" fmla="*/ 0 w 304800"/>
                  <a:gd name="connsiteY0" fmla="*/ 45725 h 48295"/>
                  <a:gd name="connsiteX1" fmla="*/ 73660 w 304800"/>
                  <a:gd name="connsiteY1" fmla="*/ 5 h 48295"/>
                  <a:gd name="connsiteX2" fmla="*/ 218440 w 304800"/>
                  <a:gd name="connsiteY2" fmla="*/ 48265 h 48295"/>
                  <a:gd name="connsiteX3" fmla="*/ 304800 w 304800"/>
                  <a:gd name="connsiteY3" fmla="*/ 2545 h 48295"/>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3180 h 45784"/>
                  <a:gd name="connsiteX1" fmla="*/ 73660 w 304800"/>
                  <a:gd name="connsiteY1" fmla="*/ 10795 h 45784"/>
                  <a:gd name="connsiteX2" fmla="*/ 218440 w 304800"/>
                  <a:gd name="connsiteY2" fmla="*/ 45720 h 45784"/>
                  <a:gd name="connsiteX3" fmla="*/ 304800 w 304800"/>
                  <a:gd name="connsiteY3" fmla="*/ 0 h 45784"/>
                </a:gdLst>
                <a:ahLst/>
                <a:cxnLst>
                  <a:cxn ang="0">
                    <a:pos x="connsiteX0" y="connsiteY0"/>
                  </a:cxn>
                  <a:cxn ang="0">
                    <a:pos x="connsiteX1" y="connsiteY1"/>
                  </a:cxn>
                  <a:cxn ang="0">
                    <a:pos x="connsiteX2" y="connsiteY2"/>
                  </a:cxn>
                  <a:cxn ang="0">
                    <a:pos x="connsiteX3" y="connsiteY3"/>
                  </a:cxn>
                </a:cxnLst>
                <a:rect l="l" t="t" r="r" b="b"/>
                <a:pathLst>
                  <a:path w="304800" h="45784">
                    <a:moveTo>
                      <a:pt x="0" y="43180"/>
                    </a:moveTo>
                    <a:cubicBezTo>
                      <a:pt x="18626" y="20108"/>
                      <a:pt x="37253" y="10372"/>
                      <a:pt x="73660" y="10795"/>
                    </a:cubicBezTo>
                    <a:cubicBezTo>
                      <a:pt x="110067" y="11218"/>
                      <a:pt x="179917" y="47519"/>
                      <a:pt x="218440" y="45720"/>
                    </a:cubicBezTo>
                    <a:cubicBezTo>
                      <a:pt x="256963" y="43921"/>
                      <a:pt x="258445" y="23707"/>
                      <a:pt x="304800" y="0"/>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53"/>
              </a:p>
            </p:txBody>
          </p:sp>
          <p:sp>
            <p:nvSpPr>
              <p:cNvPr id="340" name="Freeform: Shape 339">
                <a:extLst>
                  <a:ext uri="{FF2B5EF4-FFF2-40B4-BE49-F238E27FC236}">
                    <a16:creationId xmlns:a16="http://schemas.microsoft.com/office/drawing/2014/main" id="{574038AA-AE9D-45CE-9FEC-BAB51349BC40}"/>
                  </a:ext>
                </a:extLst>
              </p:cNvPr>
              <p:cNvSpPr/>
              <p:nvPr/>
            </p:nvSpPr>
            <p:spPr>
              <a:xfrm>
                <a:off x="2923559" y="1786127"/>
                <a:ext cx="304800" cy="45784"/>
              </a:xfrm>
              <a:custGeom>
                <a:avLst/>
                <a:gdLst>
                  <a:gd name="connsiteX0" fmla="*/ 0 w 304800"/>
                  <a:gd name="connsiteY0" fmla="*/ 45725 h 48295"/>
                  <a:gd name="connsiteX1" fmla="*/ 73660 w 304800"/>
                  <a:gd name="connsiteY1" fmla="*/ 5 h 48295"/>
                  <a:gd name="connsiteX2" fmla="*/ 218440 w 304800"/>
                  <a:gd name="connsiteY2" fmla="*/ 48265 h 48295"/>
                  <a:gd name="connsiteX3" fmla="*/ 304800 w 304800"/>
                  <a:gd name="connsiteY3" fmla="*/ 2545 h 48295"/>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3180 h 45784"/>
                  <a:gd name="connsiteX1" fmla="*/ 73660 w 304800"/>
                  <a:gd name="connsiteY1" fmla="*/ 10795 h 45784"/>
                  <a:gd name="connsiteX2" fmla="*/ 218440 w 304800"/>
                  <a:gd name="connsiteY2" fmla="*/ 45720 h 45784"/>
                  <a:gd name="connsiteX3" fmla="*/ 304800 w 304800"/>
                  <a:gd name="connsiteY3" fmla="*/ 0 h 45784"/>
                </a:gdLst>
                <a:ahLst/>
                <a:cxnLst>
                  <a:cxn ang="0">
                    <a:pos x="connsiteX0" y="connsiteY0"/>
                  </a:cxn>
                  <a:cxn ang="0">
                    <a:pos x="connsiteX1" y="connsiteY1"/>
                  </a:cxn>
                  <a:cxn ang="0">
                    <a:pos x="connsiteX2" y="connsiteY2"/>
                  </a:cxn>
                  <a:cxn ang="0">
                    <a:pos x="connsiteX3" y="connsiteY3"/>
                  </a:cxn>
                </a:cxnLst>
                <a:rect l="l" t="t" r="r" b="b"/>
                <a:pathLst>
                  <a:path w="304800" h="45784">
                    <a:moveTo>
                      <a:pt x="0" y="43180"/>
                    </a:moveTo>
                    <a:cubicBezTo>
                      <a:pt x="18626" y="20108"/>
                      <a:pt x="37253" y="10372"/>
                      <a:pt x="73660" y="10795"/>
                    </a:cubicBezTo>
                    <a:cubicBezTo>
                      <a:pt x="110067" y="11218"/>
                      <a:pt x="179917" y="47519"/>
                      <a:pt x="218440" y="45720"/>
                    </a:cubicBezTo>
                    <a:cubicBezTo>
                      <a:pt x="256963" y="43921"/>
                      <a:pt x="258445" y="23707"/>
                      <a:pt x="304800" y="0"/>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53"/>
              </a:p>
            </p:txBody>
          </p:sp>
          <p:sp>
            <p:nvSpPr>
              <p:cNvPr id="341" name="Freeform: Shape 340">
                <a:extLst>
                  <a:ext uri="{FF2B5EF4-FFF2-40B4-BE49-F238E27FC236}">
                    <a16:creationId xmlns:a16="http://schemas.microsoft.com/office/drawing/2014/main" id="{6B176627-7277-46CC-9F0B-FD6F068A3F67}"/>
                  </a:ext>
                </a:extLst>
              </p:cNvPr>
              <p:cNvSpPr/>
              <p:nvPr/>
            </p:nvSpPr>
            <p:spPr>
              <a:xfrm>
                <a:off x="2340259" y="1896001"/>
                <a:ext cx="304800" cy="45784"/>
              </a:xfrm>
              <a:custGeom>
                <a:avLst/>
                <a:gdLst>
                  <a:gd name="connsiteX0" fmla="*/ 0 w 304800"/>
                  <a:gd name="connsiteY0" fmla="*/ 45725 h 48295"/>
                  <a:gd name="connsiteX1" fmla="*/ 73660 w 304800"/>
                  <a:gd name="connsiteY1" fmla="*/ 5 h 48295"/>
                  <a:gd name="connsiteX2" fmla="*/ 218440 w 304800"/>
                  <a:gd name="connsiteY2" fmla="*/ 48265 h 48295"/>
                  <a:gd name="connsiteX3" fmla="*/ 304800 w 304800"/>
                  <a:gd name="connsiteY3" fmla="*/ 2545 h 48295"/>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3180 h 45784"/>
                  <a:gd name="connsiteX1" fmla="*/ 73660 w 304800"/>
                  <a:gd name="connsiteY1" fmla="*/ 10795 h 45784"/>
                  <a:gd name="connsiteX2" fmla="*/ 218440 w 304800"/>
                  <a:gd name="connsiteY2" fmla="*/ 45720 h 45784"/>
                  <a:gd name="connsiteX3" fmla="*/ 304800 w 304800"/>
                  <a:gd name="connsiteY3" fmla="*/ 0 h 45784"/>
                </a:gdLst>
                <a:ahLst/>
                <a:cxnLst>
                  <a:cxn ang="0">
                    <a:pos x="connsiteX0" y="connsiteY0"/>
                  </a:cxn>
                  <a:cxn ang="0">
                    <a:pos x="connsiteX1" y="connsiteY1"/>
                  </a:cxn>
                  <a:cxn ang="0">
                    <a:pos x="connsiteX2" y="connsiteY2"/>
                  </a:cxn>
                  <a:cxn ang="0">
                    <a:pos x="connsiteX3" y="connsiteY3"/>
                  </a:cxn>
                </a:cxnLst>
                <a:rect l="l" t="t" r="r" b="b"/>
                <a:pathLst>
                  <a:path w="304800" h="45784">
                    <a:moveTo>
                      <a:pt x="0" y="43180"/>
                    </a:moveTo>
                    <a:cubicBezTo>
                      <a:pt x="18626" y="20108"/>
                      <a:pt x="37253" y="10372"/>
                      <a:pt x="73660" y="10795"/>
                    </a:cubicBezTo>
                    <a:cubicBezTo>
                      <a:pt x="110067" y="11218"/>
                      <a:pt x="179917" y="47519"/>
                      <a:pt x="218440" y="45720"/>
                    </a:cubicBezTo>
                    <a:cubicBezTo>
                      <a:pt x="256963" y="43921"/>
                      <a:pt x="258445" y="23707"/>
                      <a:pt x="304800" y="0"/>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53"/>
              </a:p>
            </p:txBody>
          </p:sp>
          <p:sp>
            <p:nvSpPr>
              <p:cNvPr id="342" name="Freeform: Shape 341">
                <a:extLst>
                  <a:ext uri="{FF2B5EF4-FFF2-40B4-BE49-F238E27FC236}">
                    <a16:creationId xmlns:a16="http://schemas.microsoft.com/office/drawing/2014/main" id="{7B28AF44-96B7-4515-9C55-D45D66019B30}"/>
                  </a:ext>
                </a:extLst>
              </p:cNvPr>
              <p:cNvSpPr/>
              <p:nvPr/>
            </p:nvSpPr>
            <p:spPr>
              <a:xfrm>
                <a:off x="2651460" y="2116003"/>
                <a:ext cx="304800" cy="45784"/>
              </a:xfrm>
              <a:custGeom>
                <a:avLst/>
                <a:gdLst>
                  <a:gd name="connsiteX0" fmla="*/ 0 w 304800"/>
                  <a:gd name="connsiteY0" fmla="*/ 45725 h 48295"/>
                  <a:gd name="connsiteX1" fmla="*/ 73660 w 304800"/>
                  <a:gd name="connsiteY1" fmla="*/ 5 h 48295"/>
                  <a:gd name="connsiteX2" fmla="*/ 218440 w 304800"/>
                  <a:gd name="connsiteY2" fmla="*/ 48265 h 48295"/>
                  <a:gd name="connsiteX3" fmla="*/ 304800 w 304800"/>
                  <a:gd name="connsiteY3" fmla="*/ 2545 h 48295"/>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3180 h 45784"/>
                  <a:gd name="connsiteX1" fmla="*/ 73660 w 304800"/>
                  <a:gd name="connsiteY1" fmla="*/ 10795 h 45784"/>
                  <a:gd name="connsiteX2" fmla="*/ 218440 w 304800"/>
                  <a:gd name="connsiteY2" fmla="*/ 45720 h 45784"/>
                  <a:gd name="connsiteX3" fmla="*/ 304800 w 304800"/>
                  <a:gd name="connsiteY3" fmla="*/ 0 h 45784"/>
                </a:gdLst>
                <a:ahLst/>
                <a:cxnLst>
                  <a:cxn ang="0">
                    <a:pos x="connsiteX0" y="connsiteY0"/>
                  </a:cxn>
                  <a:cxn ang="0">
                    <a:pos x="connsiteX1" y="connsiteY1"/>
                  </a:cxn>
                  <a:cxn ang="0">
                    <a:pos x="connsiteX2" y="connsiteY2"/>
                  </a:cxn>
                  <a:cxn ang="0">
                    <a:pos x="connsiteX3" y="connsiteY3"/>
                  </a:cxn>
                </a:cxnLst>
                <a:rect l="l" t="t" r="r" b="b"/>
                <a:pathLst>
                  <a:path w="304800" h="45784">
                    <a:moveTo>
                      <a:pt x="0" y="43180"/>
                    </a:moveTo>
                    <a:cubicBezTo>
                      <a:pt x="18626" y="20108"/>
                      <a:pt x="37253" y="10372"/>
                      <a:pt x="73660" y="10795"/>
                    </a:cubicBezTo>
                    <a:cubicBezTo>
                      <a:pt x="110067" y="11218"/>
                      <a:pt x="179917" y="47519"/>
                      <a:pt x="218440" y="45720"/>
                    </a:cubicBezTo>
                    <a:cubicBezTo>
                      <a:pt x="256963" y="43921"/>
                      <a:pt x="258445" y="23707"/>
                      <a:pt x="304800" y="0"/>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53"/>
              </a:p>
            </p:txBody>
          </p:sp>
          <p:sp>
            <p:nvSpPr>
              <p:cNvPr id="343" name="Freeform: Shape 342">
                <a:extLst>
                  <a:ext uri="{FF2B5EF4-FFF2-40B4-BE49-F238E27FC236}">
                    <a16:creationId xmlns:a16="http://schemas.microsoft.com/office/drawing/2014/main" id="{CC562032-9CFC-4C54-9075-A72E03B9CF5B}"/>
                  </a:ext>
                </a:extLst>
              </p:cNvPr>
              <p:cNvSpPr/>
              <p:nvPr/>
            </p:nvSpPr>
            <p:spPr>
              <a:xfrm>
                <a:off x="1973407" y="2274194"/>
                <a:ext cx="304800" cy="45784"/>
              </a:xfrm>
              <a:custGeom>
                <a:avLst/>
                <a:gdLst>
                  <a:gd name="connsiteX0" fmla="*/ 0 w 304800"/>
                  <a:gd name="connsiteY0" fmla="*/ 45725 h 48295"/>
                  <a:gd name="connsiteX1" fmla="*/ 73660 w 304800"/>
                  <a:gd name="connsiteY1" fmla="*/ 5 h 48295"/>
                  <a:gd name="connsiteX2" fmla="*/ 218440 w 304800"/>
                  <a:gd name="connsiteY2" fmla="*/ 48265 h 48295"/>
                  <a:gd name="connsiteX3" fmla="*/ 304800 w 304800"/>
                  <a:gd name="connsiteY3" fmla="*/ 2545 h 48295"/>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3180 h 45784"/>
                  <a:gd name="connsiteX1" fmla="*/ 73660 w 304800"/>
                  <a:gd name="connsiteY1" fmla="*/ 10795 h 45784"/>
                  <a:gd name="connsiteX2" fmla="*/ 218440 w 304800"/>
                  <a:gd name="connsiteY2" fmla="*/ 45720 h 45784"/>
                  <a:gd name="connsiteX3" fmla="*/ 304800 w 304800"/>
                  <a:gd name="connsiteY3" fmla="*/ 0 h 45784"/>
                </a:gdLst>
                <a:ahLst/>
                <a:cxnLst>
                  <a:cxn ang="0">
                    <a:pos x="connsiteX0" y="connsiteY0"/>
                  </a:cxn>
                  <a:cxn ang="0">
                    <a:pos x="connsiteX1" y="connsiteY1"/>
                  </a:cxn>
                  <a:cxn ang="0">
                    <a:pos x="connsiteX2" y="connsiteY2"/>
                  </a:cxn>
                  <a:cxn ang="0">
                    <a:pos x="connsiteX3" y="connsiteY3"/>
                  </a:cxn>
                </a:cxnLst>
                <a:rect l="l" t="t" r="r" b="b"/>
                <a:pathLst>
                  <a:path w="304800" h="45784">
                    <a:moveTo>
                      <a:pt x="0" y="43180"/>
                    </a:moveTo>
                    <a:cubicBezTo>
                      <a:pt x="18626" y="20108"/>
                      <a:pt x="37253" y="10372"/>
                      <a:pt x="73660" y="10795"/>
                    </a:cubicBezTo>
                    <a:cubicBezTo>
                      <a:pt x="110067" y="11218"/>
                      <a:pt x="179917" y="47519"/>
                      <a:pt x="218440" y="45720"/>
                    </a:cubicBezTo>
                    <a:cubicBezTo>
                      <a:pt x="256963" y="43921"/>
                      <a:pt x="258445" y="23707"/>
                      <a:pt x="304800" y="0"/>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53"/>
              </a:p>
            </p:txBody>
          </p:sp>
        </p:grpSp>
        <p:pic>
          <p:nvPicPr>
            <p:cNvPr id="335" name="Graphic 334">
              <a:extLst>
                <a:ext uri="{FF2B5EF4-FFF2-40B4-BE49-F238E27FC236}">
                  <a16:creationId xmlns:a16="http://schemas.microsoft.com/office/drawing/2014/main" id="{43CBB337-964D-44B9-AB43-76AF9E33E1B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491061" y="1338196"/>
              <a:ext cx="348375" cy="471374"/>
            </a:xfrm>
            <a:prstGeom prst="rect">
              <a:avLst/>
            </a:prstGeom>
          </p:spPr>
        </p:pic>
      </p:grpSp>
      <p:pic>
        <p:nvPicPr>
          <p:cNvPr id="344" name="Graphic 343">
            <a:extLst>
              <a:ext uri="{FF2B5EF4-FFF2-40B4-BE49-F238E27FC236}">
                <a16:creationId xmlns:a16="http://schemas.microsoft.com/office/drawing/2014/main" id="{DFCA0BA6-1D69-45CB-8B20-73EBA47E102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315637" y="2218943"/>
            <a:ext cx="310468" cy="310468"/>
          </a:xfrm>
          <a:prstGeom prst="rect">
            <a:avLst/>
          </a:prstGeom>
        </p:spPr>
      </p:pic>
      <p:grpSp>
        <p:nvGrpSpPr>
          <p:cNvPr id="2059" name="Group 2058">
            <a:extLst>
              <a:ext uri="{FF2B5EF4-FFF2-40B4-BE49-F238E27FC236}">
                <a16:creationId xmlns:a16="http://schemas.microsoft.com/office/drawing/2014/main" id="{980B23AC-A1C8-4D91-9957-ED27953E6A83}"/>
              </a:ext>
            </a:extLst>
          </p:cNvPr>
          <p:cNvGrpSpPr/>
          <p:nvPr/>
        </p:nvGrpSpPr>
        <p:grpSpPr>
          <a:xfrm>
            <a:off x="5676941" y="1144521"/>
            <a:ext cx="7743616" cy="5059417"/>
            <a:chOff x="4257706" y="858390"/>
            <a:chExt cx="5807712" cy="3794563"/>
          </a:xfrm>
        </p:grpSpPr>
        <p:pic>
          <p:nvPicPr>
            <p:cNvPr id="316" name="Picture 28" descr="Related image">
              <a:extLst>
                <a:ext uri="{FF2B5EF4-FFF2-40B4-BE49-F238E27FC236}">
                  <a16:creationId xmlns:a16="http://schemas.microsoft.com/office/drawing/2014/main" id="{93CEAB14-20B5-440E-A0C2-B77FA5893AA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57706" y="2654473"/>
              <a:ext cx="5517464" cy="1998480"/>
            </a:xfrm>
            <a:prstGeom prst="rect">
              <a:avLst/>
            </a:prstGeom>
            <a:noFill/>
            <a:extLst>
              <a:ext uri="{909E8E84-426E-40DD-AFC4-6F175D3DCCD1}">
                <a14:hiddenFill xmlns:a14="http://schemas.microsoft.com/office/drawing/2010/main">
                  <a:solidFill>
                    <a:srgbClr val="FFFFFF"/>
                  </a:solidFill>
                </a14:hiddenFill>
              </a:ext>
            </a:extLst>
          </p:spPr>
        </p:pic>
        <p:pic>
          <p:nvPicPr>
            <p:cNvPr id="2076" name="Picture 28" descr="Related image">
              <a:extLst>
                <a:ext uri="{FF2B5EF4-FFF2-40B4-BE49-F238E27FC236}">
                  <a16:creationId xmlns:a16="http://schemas.microsoft.com/office/drawing/2014/main" id="{85907D06-BACD-4757-8FCF-D971E48F73D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47954" y="858390"/>
              <a:ext cx="5517464" cy="1998480"/>
            </a:xfrm>
            <a:prstGeom prst="rect">
              <a:avLst/>
            </a:prstGeom>
            <a:noFill/>
            <a:extLst>
              <a:ext uri="{909E8E84-426E-40DD-AFC4-6F175D3DCCD1}">
                <a14:hiddenFill xmlns:a14="http://schemas.microsoft.com/office/drawing/2010/main">
                  <a:solidFill>
                    <a:srgbClr val="FFFFFF"/>
                  </a:solidFill>
                </a14:hiddenFill>
              </a:ext>
            </a:extLst>
          </p:spPr>
        </p:pic>
        <p:sp>
          <p:nvSpPr>
            <p:cNvPr id="2053" name="Rectangle 2052">
              <a:extLst>
                <a:ext uri="{FF2B5EF4-FFF2-40B4-BE49-F238E27FC236}">
                  <a16:creationId xmlns:a16="http://schemas.microsoft.com/office/drawing/2014/main" id="{11AEEEAD-785F-48DC-B820-B979DACB87B8}"/>
                </a:ext>
              </a:extLst>
            </p:cNvPr>
            <p:cNvSpPr/>
            <p:nvPr/>
          </p:nvSpPr>
          <p:spPr>
            <a:xfrm>
              <a:off x="5100119" y="1180738"/>
              <a:ext cx="2341844" cy="340815"/>
            </a:xfrm>
            <a:prstGeom prst="rect">
              <a:avLst/>
            </a:prstGeom>
          </p:spPr>
          <p:txBody>
            <a:bodyPr wrap="none">
              <a:spAutoFit/>
            </a:bodyPr>
            <a:lstStyle/>
            <a:p>
              <a:r>
                <a:rPr lang="en-US" sz="2353" b="1"/>
                <a:t>Contoso – Build Pool</a:t>
              </a:r>
            </a:p>
          </p:txBody>
        </p:sp>
        <p:sp>
          <p:nvSpPr>
            <p:cNvPr id="2055" name="Rectangle 2054">
              <a:extLst>
                <a:ext uri="{FF2B5EF4-FFF2-40B4-BE49-F238E27FC236}">
                  <a16:creationId xmlns:a16="http://schemas.microsoft.com/office/drawing/2014/main" id="{791EC387-38B4-4D19-B8F6-E92898B0AAF6}"/>
                </a:ext>
              </a:extLst>
            </p:cNvPr>
            <p:cNvSpPr/>
            <p:nvPr/>
          </p:nvSpPr>
          <p:spPr>
            <a:xfrm>
              <a:off x="4465350" y="3113005"/>
              <a:ext cx="2622161" cy="340815"/>
            </a:xfrm>
            <a:prstGeom prst="rect">
              <a:avLst/>
            </a:prstGeom>
          </p:spPr>
          <p:txBody>
            <a:bodyPr wrap="none">
              <a:spAutoFit/>
            </a:bodyPr>
            <a:lstStyle/>
            <a:p>
              <a:r>
                <a:rPr lang="en-US" sz="2353" b="1"/>
                <a:t>Northwind – Build Pool</a:t>
              </a:r>
            </a:p>
          </p:txBody>
        </p:sp>
      </p:grpSp>
      <p:sp>
        <p:nvSpPr>
          <p:cNvPr id="8" name="Rounded Rectangle 12">
            <a:extLst>
              <a:ext uri="{FF2B5EF4-FFF2-40B4-BE49-F238E27FC236}">
                <a16:creationId xmlns:a16="http://schemas.microsoft.com/office/drawing/2014/main" id="{9F9BFACF-3BBB-4970-935C-EA8CB96C4360}"/>
              </a:ext>
            </a:extLst>
          </p:cNvPr>
          <p:cNvSpPr/>
          <p:nvPr/>
        </p:nvSpPr>
        <p:spPr>
          <a:xfrm>
            <a:off x="188891" y="1042858"/>
            <a:ext cx="2755392" cy="1233068"/>
          </a:xfrm>
          <a:prstGeom prst="roundRect">
            <a:avLst>
              <a:gd name="adj" fmla="val 5783"/>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119424" tIns="119424" rIns="119424" bIns="119424" numCol="1" spcCol="0" rtlCol="0" fromWordArt="0" anchor="t" anchorCtr="0" forceAA="0" compatLnSpc="1">
            <a:prstTxWarp prst="textNoShape">
              <a:avLst/>
            </a:prstTxWarp>
            <a:noAutofit/>
          </a:bodyPr>
          <a:lstStyle/>
          <a:p>
            <a:pPr marL="304690" indent="-304690" algn="ctr" defTabSz="1171157">
              <a:defRPr/>
            </a:pPr>
            <a:r>
              <a:rPr lang="en-US" sz="1467" kern="0">
                <a:solidFill>
                  <a:prstClr val="white"/>
                </a:solidFill>
                <a:ea typeface="Segoe UI" panose="020B0502040204020203" pitchFamily="34" charset="0"/>
                <a:cs typeface="Segoe UI" panose="020B0502040204020203" pitchFamily="34" charset="0"/>
              </a:rPr>
              <a:t>Build, Integrate, Test</a:t>
            </a:r>
          </a:p>
        </p:txBody>
      </p:sp>
      <p:sp>
        <p:nvSpPr>
          <p:cNvPr id="2" name="Title 1">
            <a:extLst>
              <a:ext uri="{FF2B5EF4-FFF2-40B4-BE49-F238E27FC236}">
                <a16:creationId xmlns:a16="http://schemas.microsoft.com/office/drawing/2014/main" id="{08C59C4A-EC0B-497E-B48D-B59BC92BEBD2}"/>
              </a:ext>
            </a:extLst>
          </p:cNvPr>
          <p:cNvSpPr>
            <a:spLocks noGrp="1"/>
          </p:cNvSpPr>
          <p:nvPr>
            <p:ph type="title"/>
          </p:nvPr>
        </p:nvSpPr>
        <p:spPr/>
        <p:txBody>
          <a:bodyPr/>
          <a:lstStyle/>
          <a:p>
            <a:r>
              <a:rPr lang="en-US"/>
              <a:t>Current Build Infrastructure</a:t>
            </a:r>
          </a:p>
        </p:txBody>
      </p:sp>
      <p:pic>
        <p:nvPicPr>
          <p:cNvPr id="3" name="Picture 4" descr="https://zapier.cachefly.net/storage/services/59152a3a91bfe0ddd2fc9b978448593a.128x128.png">
            <a:extLst>
              <a:ext uri="{FF2B5EF4-FFF2-40B4-BE49-F238E27FC236}">
                <a16:creationId xmlns:a16="http://schemas.microsoft.com/office/drawing/2014/main" id="{128C54A0-07BE-4A17-A255-1568DF82BEEA}"/>
              </a:ext>
            </a:extLst>
          </p:cNvPr>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19704" t="22115" r="21627" b="23287"/>
          <a:stretch/>
        </p:blipFill>
        <p:spPr bwMode="auto">
          <a:xfrm>
            <a:off x="434031" y="1504057"/>
            <a:ext cx="545653" cy="50780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10" descr="https://wiki.jenkins-ci.org/download/attachments/2916393/logo-title.png?version=1&amp;modificationDate=1302753947000">
            <a:extLst>
              <a:ext uri="{FF2B5EF4-FFF2-40B4-BE49-F238E27FC236}">
                <a16:creationId xmlns:a16="http://schemas.microsoft.com/office/drawing/2014/main" id="{8ABB6FE2-E3F2-4DA9-AAD0-A18F7D3C74CB}"/>
              </a:ext>
            </a:extLst>
          </p:cNvPr>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r="72203"/>
          <a:stretch/>
        </p:blipFill>
        <p:spPr bwMode="auto">
          <a:xfrm>
            <a:off x="1029855" y="1483559"/>
            <a:ext cx="456613" cy="52830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8" descr="Related image">
            <a:extLst>
              <a:ext uri="{FF2B5EF4-FFF2-40B4-BE49-F238E27FC236}">
                <a16:creationId xmlns:a16="http://schemas.microsoft.com/office/drawing/2014/main" id="{064F2BE7-73B3-4E11-BA72-D36A2034A1F9}"/>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t="4565" r="3544" b="4126"/>
          <a:stretch/>
        </p:blipFill>
        <p:spPr bwMode="auto">
          <a:xfrm>
            <a:off x="1536639" y="1488645"/>
            <a:ext cx="554932" cy="525324"/>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964FFB6A-3ED0-4DF5-9D66-EAF5BF690EBC}"/>
              </a:ext>
            </a:extLst>
          </p:cNvPr>
          <p:cNvSpPr txBox="1"/>
          <p:nvPr/>
        </p:nvSpPr>
        <p:spPr>
          <a:xfrm>
            <a:off x="965937" y="1877981"/>
            <a:ext cx="1263815" cy="510451"/>
          </a:xfrm>
          <a:prstGeom prst="rect">
            <a:avLst/>
          </a:prstGeom>
        </p:spPr>
        <p:txBody>
          <a:bodyPr vert="horz" wrap="square" lIns="119424" tIns="119424" rIns="119424" bIns="119424" rtlCol="0" anchor="t">
            <a:noAutofit/>
          </a:bodyPr>
          <a:lstStyle/>
          <a:p>
            <a:pPr marL="304690" indent="-304690" algn="ctr" defTabSz="1171157">
              <a:defRPr/>
            </a:pPr>
            <a:endParaRPr lang="en-US" sz="2615" b="1" kern="0">
              <a:solidFill>
                <a:prstClr val="white"/>
              </a:solidFill>
              <a:ea typeface="Segoe UI" panose="020B0502040204020203" pitchFamily="34" charset="0"/>
              <a:cs typeface="Segoe UI" panose="020B0502040204020203" pitchFamily="34" charset="0"/>
            </a:endParaRPr>
          </a:p>
        </p:txBody>
      </p:sp>
      <p:pic>
        <p:nvPicPr>
          <p:cNvPr id="5" name="Graphic 4">
            <a:extLst>
              <a:ext uri="{FF2B5EF4-FFF2-40B4-BE49-F238E27FC236}">
                <a16:creationId xmlns:a16="http://schemas.microsoft.com/office/drawing/2014/main" id="{928D4938-AAC3-456E-A097-28470B71197B}"/>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238641" y="1483559"/>
            <a:ext cx="525324" cy="525324"/>
          </a:xfrm>
          <a:prstGeom prst="rect">
            <a:avLst/>
          </a:prstGeom>
        </p:spPr>
      </p:pic>
      <p:sp>
        <p:nvSpPr>
          <p:cNvPr id="12" name="Rectangle 11">
            <a:extLst>
              <a:ext uri="{FF2B5EF4-FFF2-40B4-BE49-F238E27FC236}">
                <a16:creationId xmlns:a16="http://schemas.microsoft.com/office/drawing/2014/main" id="{CECC23FA-0E5B-48F2-A76E-21D37C0C8AAA}"/>
              </a:ext>
            </a:extLst>
          </p:cNvPr>
          <p:cNvSpPr/>
          <p:nvPr/>
        </p:nvSpPr>
        <p:spPr>
          <a:xfrm>
            <a:off x="2575572" y="1566429"/>
            <a:ext cx="2069369" cy="584775"/>
          </a:xfrm>
          <a:prstGeom prst="rect">
            <a:avLst/>
          </a:prstGeom>
        </p:spPr>
        <p:txBody>
          <a:bodyPr wrap="square">
            <a:spAutoFit/>
          </a:bodyPr>
          <a:lstStyle/>
          <a:p>
            <a:pPr marL="304690" indent="-304690" algn="ctr" defTabSz="1171157">
              <a:defRPr/>
            </a:pPr>
            <a:r>
              <a:rPr lang="en-US" sz="1600" kern="0">
                <a:ea typeface="Segoe UI" panose="020B0502040204020203" pitchFamily="34" charset="0"/>
                <a:cs typeface="Segoe UI" panose="020B0502040204020203" pitchFamily="34" charset="0"/>
              </a:rPr>
              <a:t>Hosted </a:t>
            </a:r>
            <a:br>
              <a:rPr lang="en-US" sz="1600" kern="0">
                <a:ea typeface="Segoe UI" panose="020B0502040204020203" pitchFamily="34" charset="0"/>
                <a:cs typeface="Segoe UI" panose="020B0502040204020203" pitchFamily="34" charset="0"/>
              </a:rPr>
            </a:br>
            <a:r>
              <a:rPr lang="en-US" sz="1600" kern="0">
                <a:ea typeface="Segoe UI" panose="020B0502040204020203" pitchFamily="34" charset="0"/>
                <a:cs typeface="Segoe UI" panose="020B0502040204020203" pitchFamily="34" charset="0"/>
              </a:rPr>
              <a:t>Build Agent Pool</a:t>
            </a:r>
          </a:p>
        </p:txBody>
      </p:sp>
      <p:pic>
        <p:nvPicPr>
          <p:cNvPr id="2052" name="Picture 4" descr="Related image">
            <a:extLst>
              <a:ext uri="{FF2B5EF4-FFF2-40B4-BE49-F238E27FC236}">
                <a16:creationId xmlns:a16="http://schemas.microsoft.com/office/drawing/2014/main" id="{44153E32-491E-450B-B81C-5C354905973C}"/>
              </a:ext>
            </a:extLst>
          </p:cNvPr>
          <p:cNvPicPr>
            <a:picLocks noChangeAspect="1" noChangeArrowheads="1"/>
          </p:cNvPicPr>
          <p:nvPr/>
        </p:nvPicPr>
        <p:blipFill>
          <a:blip r:embed="rId1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763965" y="2591314"/>
            <a:ext cx="362545" cy="362545"/>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descr="Related image">
            <a:extLst>
              <a:ext uri="{FF2B5EF4-FFF2-40B4-BE49-F238E27FC236}">
                <a16:creationId xmlns:a16="http://schemas.microsoft.com/office/drawing/2014/main" id="{981EA854-7AC5-4D2B-95E9-42AA989A23AB}"/>
              </a:ext>
            </a:extLst>
          </p:cNvPr>
          <p:cNvPicPr>
            <a:picLocks noChangeAspect="1" noChangeArrowheads="1"/>
          </p:cNvPicPr>
          <p:nvPr/>
        </p:nvPicPr>
        <p:blipFill>
          <a:blip r:embed="rId1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860714" y="2613477"/>
            <a:ext cx="362545" cy="362545"/>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Related image">
            <a:extLst>
              <a:ext uri="{FF2B5EF4-FFF2-40B4-BE49-F238E27FC236}">
                <a16:creationId xmlns:a16="http://schemas.microsoft.com/office/drawing/2014/main" id="{049D57DF-9733-49FE-866B-C2718A0A6CD2}"/>
              </a:ext>
            </a:extLst>
          </p:cNvPr>
          <p:cNvPicPr>
            <a:picLocks noChangeAspect="1" noChangeArrowheads="1"/>
          </p:cNvPicPr>
          <p:nvPr/>
        </p:nvPicPr>
        <p:blipFill>
          <a:blip r:embed="rId1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957464" y="2635640"/>
            <a:ext cx="362545" cy="362545"/>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Related image">
            <a:extLst>
              <a:ext uri="{FF2B5EF4-FFF2-40B4-BE49-F238E27FC236}">
                <a16:creationId xmlns:a16="http://schemas.microsoft.com/office/drawing/2014/main" id="{2DB5AC03-C5AD-4006-83A3-5A68043B4951}"/>
              </a:ext>
            </a:extLst>
          </p:cNvPr>
          <p:cNvPicPr>
            <a:picLocks noChangeAspect="1" noChangeArrowheads="1"/>
          </p:cNvPicPr>
          <p:nvPr/>
        </p:nvPicPr>
        <p:blipFill>
          <a:blip r:embed="rId1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54213" y="2657802"/>
            <a:ext cx="362545" cy="362545"/>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4" descr="Related image">
            <a:extLst>
              <a:ext uri="{FF2B5EF4-FFF2-40B4-BE49-F238E27FC236}">
                <a16:creationId xmlns:a16="http://schemas.microsoft.com/office/drawing/2014/main" id="{8312530B-3406-4C44-A4BC-E58F68D892CE}"/>
              </a:ext>
            </a:extLst>
          </p:cNvPr>
          <p:cNvPicPr>
            <a:picLocks noChangeAspect="1" noChangeArrowheads="1"/>
          </p:cNvPicPr>
          <p:nvPr/>
        </p:nvPicPr>
        <p:blipFill>
          <a:blip r:embed="rId1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150962" y="2679965"/>
            <a:ext cx="362545" cy="362545"/>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4" descr="Related image">
            <a:extLst>
              <a:ext uri="{FF2B5EF4-FFF2-40B4-BE49-F238E27FC236}">
                <a16:creationId xmlns:a16="http://schemas.microsoft.com/office/drawing/2014/main" id="{870E582B-0EB1-4783-B1D7-17440CBCFDDC}"/>
              </a:ext>
            </a:extLst>
          </p:cNvPr>
          <p:cNvPicPr>
            <a:picLocks noChangeAspect="1" noChangeArrowheads="1"/>
          </p:cNvPicPr>
          <p:nvPr/>
        </p:nvPicPr>
        <p:blipFill>
          <a:blip r:embed="rId1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247712" y="2702128"/>
            <a:ext cx="362545" cy="362545"/>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descr="Related image">
            <a:extLst>
              <a:ext uri="{FF2B5EF4-FFF2-40B4-BE49-F238E27FC236}">
                <a16:creationId xmlns:a16="http://schemas.microsoft.com/office/drawing/2014/main" id="{58F033FF-6F78-40C7-815C-4DBA1A30C1AC}"/>
              </a:ext>
            </a:extLst>
          </p:cNvPr>
          <p:cNvPicPr>
            <a:picLocks noChangeAspect="1" noChangeArrowheads="1"/>
          </p:cNvPicPr>
          <p:nvPr/>
        </p:nvPicPr>
        <p:blipFill>
          <a:blip r:embed="rId1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344461" y="2724290"/>
            <a:ext cx="362545" cy="362545"/>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descr="Related image">
            <a:extLst>
              <a:ext uri="{FF2B5EF4-FFF2-40B4-BE49-F238E27FC236}">
                <a16:creationId xmlns:a16="http://schemas.microsoft.com/office/drawing/2014/main" id="{C8240AF4-43ED-4B96-BD99-96687D84C8C3}"/>
              </a:ext>
            </a:extLst>
          </p:cNvPr>
          <p:cNvPicPr>
            <a:picLocks noChangeAspect="1" noChangeArrowheads="1"/>
          </p:cNvPicPr>
          <p:nvPr/>
        </p:nvPicPr>
        <p:blipFill>
          <a:blip r:embed="rId1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441210" y="2746453"/>
            <a:ext cx="362545" cy="362545"/>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Related image">
            <a:extLst>
              <a:ext uri="{FF2B5EF4-FFF2-40B4-BE49-F238E27FC236}">
                <a16:creationId xmlns:a16="http://schemas.microsoft.com/office/drawing/2014/main" id="{4AEDF007-619C-4190-8AD1-E5AEDF92C203}"/>
              </a:ext>
            </a:extLst>
          </p:cNvPr>
          <p:cNvPicPr>
            <a:picLocks noChangeAspect="1" noChangeArrowheads="1"/>
          </p:cNvPicPr>
          <p:nvPr/>
        </p:nvPicPr>
        <p:blipFill>
          <a:blip r:embed="rId1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537960" y="2768616"/>
            <a:ext cx="362545" cy="362545"/>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4" descr="Related image">
            <a:extLst>
              <a:ext uri="{FF2B5EF4-FFF2-40B4-BE49-F238E27FC236}">
                <a16:creationId xmlns:a16="http://schemas.microsoft.com/office/drawing/2014/main" id="{224A56A1-7418-461D-AFB0-238BAE201692}"/>
              </a:ext>
            </a:extLst>
          </p:cNvPr>
          <p:cNvPicPr>
            <a:picLocks noChangeAspect="1" noChangeArrowheads="1"/>
          </p:cNvPicPr>
          <p:nvPr/>
        </p:nvPicPr>
        <p:blipFill>
          <a:blip r:embed="rId1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634709" y="2790778"/>
            <a:ext cx="362545" cy="362545"/>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4" descr="Related image">
            <a:extLst>
              <a:ext uri="{FF2B5EF4-FFF2-40B4-BE49-F238E27FC236}">
                <a16:creationId xmlns:a16="http://schemas.microsoft.com/office/drawing/2014/main" id="{14CE7A8E-E427-4514-A3D1-88C9B2AB4B92}"/>
              </a:ext>
            </a:extLst>
          </p:cNvPr>
          <p:cNvPicPr>
            <a:picLocks noChangeAspect="1" noChangeArrowheads="1"/>
          </p:cNvPicPr>
          <p:nvPr/>
        </p:nvPicPr>
        <p:blipFill>
          <a:blip r:embed="rId14">
            <a:clrChange>
              <a:clrFrom>
                <a:srgbClr val="FFFFFF"/>
              </a:clrFrom>
              <a:clrTo>
                <a:srgbClr val="FFFFFF">
                  <a:alpha val="0"/>
                </a:srgbClr>
              </a:clrTo>
            </a:clrChange>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4309454" y="2591314"/>
            <a:ext cx="362545" cy="362545"/>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4" descr="Related image">
            <a:extLst>
              <a:ext uri="{FF2B5EF4-FFF2-40B4-BE49-F238E27FC236}">
                <a16:creationId xmlns:a16="http://schemas.microsoft.com/office/drawing/2014/main" id="{95CD904D-C9E0-4159-A809-E925E10C20FD}"/>
              </a:ext>
            </a:extLst>
          </p:cNvPr>
          <p:cNvPicPr>
            <a:picLocks noChangeAspect="1" noChangeArrowheads="1"/>
          </p:cNvPicPr>
          <p:nvPr/>
        </p:nvPicPr>
        <p:blipFill>
          <a:blip r:embed="rId14">
            <a:clrChange>
              <a:clrFrom>
                <a:srgbClr val="FFFFFF"/>
              </a:clrFrom>
              <a:clrTo>
                <a:srgbClr val="FFFFFF">
                  <a:alpha val="0"/>
                </a:srgbClr>
              </a:clrTo>
            </a:clrChange>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4406204" y="2613477"/>
            <a:ext cx="362545" cy="362545"/>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Related image">
            <a:extLst>
              <a:ext uri="{FF2B5EF4-FFF2-40B4-BE49-F238E27FC236}">
                <a16:creationId xmlns:a16="http://schemas.microsoft.com/office/drawing/2014/main" id="{4426AF55-2430-4F87-84E8-D89C6D0D6DDD}"/>
              </a:ext>
            </a:extLst>
          </p:cNvPr>
          <p:cNvPicPr>
            <a:picLocks noChangeAspect="1" noChangeArrowheads="1"/>
          </p:cNvPicPr>
          <p:nvPr/>
        </p:nvPicPr>
        <p:blipFill>
          <a:blip r:embed="rId14">
            <a:clrChange>
              <a:clrFrom>
                <a:srgbClr val="FFFFFF"/>
              </a:clrFrom>
              <a:clrTo>
                <a:srgbClr val="FFFFFF">
                  <a:alpha val="0"/>
                </a:srgbClr>
              </a:clrTo>
            </a:clrChange>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4502953" y="2635640"/>
            <a:ext cx="362545" cy="362545"/>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4" descr="Related image">
            <a:extLst>
              <a:ext uri="{FF2B5EF4-FFF2-40B4-BE49-F238E27FC236}">
                <a16:creationId xmlns:a16="http://schemas.microsoft.com/office/drawing/2014/main" id="{CF02F185-1EF6-4A48-BDD0-A5F9865608DD}"/>
              </a:ext>
            </a:extLst>
          </p:cNvPr>
          <p:cNvPicPr>
            <a:picLocks noChangeAspect="1" noChangeArrowheads="1"/>
          </p:cNvPicPr>
          <p:nvPr/>
        </p:nvPicPr>
        <p:blipFill>
          <a:blip r:embed="rId14">
            <a:clrChange>
              <a:clrFrom>
                <a:srgbClr val="FFFFFF"/>
              </a:clrFrom>
              <a:clrTo>
                <a:srgbClr val="FFFFFF">
                  <a:alpha val="0"/>
                </a:srgbClr>
              </a:clrTo>
            </a:clrChange>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4599702" y="2657802"/>
            <a:ext cx="362545" cy="362545"/>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4" descr="Related image">
            <a:extLst>
              <a:ext uri="{FF2B5EF4-FFF2-40B4-BE49-F238E27FC236}">
                <a16:creationId xmlns:a16="http://schemas.microsoft.com/office/drawing/2014/main" id="{C6A1815A-39D5-47ED-8E31-BCEB12870124}"/>
              </a:ext>
            </a:extLst>
          </p:cNvPr>
          <p:cNvPicPr>
            <a:picLocks noChangeAspect="1" noChangeArrowheads="1"/>
          </p:cNvPicPr>
          <p:nvPr/>
        </p:nvPicPr>
        <p:blipFill>
          <a:blip r:embed="rId14">
            <a:clrChange>
              <a:clrFrom>
                <a:srgbClr val="FFFFFF"/>
              </a:clrFrom>
              <a:clrTo>
                <a:srgbClr val="FFFFFF">
                  <a:alpha val="0"/>
                </a:srgbClr>
              </a:clrTo>
            </a:clrChange>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4696452" y="2679965"/>
            <a:ext cx="362545" cy="362545"/>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4" descr="Related image">
            <a:extLst>
              <a:ext uri="{FF2B5EF4-FFF2-40B4-BE49-F238E27FC236}">
                <a16:creationId xmlns:a16="http://schemas.microsoft.com/office/drawing/2014/main" id="{FAC8A17D-8E03-4E24-B30D-EBA493F7D68C}"/>
              </a:ext>
            </a:extLst>
          </p:cNvPr>
          <p:cNvPicPr>
            <a:picLocks noChangeAspect="1" noChangeArrowheads="1"/>
          </p:cNvPicPr>
          <p:nvPr/>
        </p:nvPicPr>
        <p:blipFill>
          <a:blip r:embed="rId14">
            <a:clrChange>
              <a:clrFrom>
                <a:srgbClr val="FFFFFF"/>
              </a:clrFrom>
              <a:clrTo>
                <a:srgbClr val="FFFFFF">
                  <a:alpha val="0"/>
                </a:srgbClr>
              </a:clrTo>
            </a:clrChange>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4793201" y="2702128"/>
            <a:ext cx="362545" cy="362545"/>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4" descr="Related image">
            <a:extLst>
              <a:ext uri="{FF2B5EF4-FFF2-40B4-BE49-F238E27FC236}">
                <a16:creationId xmlns:a16="http://schemas.microsoft.com/office/drawing/2014/main" id="{0B69445F-FE79-41F2-A4DD-A11BA48E577F}"/>
              </a:ext>
            </a:extLst>
          </p:cNvPr>
          <p:cNvPicPr>
            <a:picLocks noChangeAspect="1" noChangeArrowheads="1"/>
          </p:cNvPicPr>
          <p:nvPr/>
        </p:nvPicPr>
        <p:blipFill>
          <a:blip r:embed="rId14">
            <a:clrChange>
              <a:clrFrom>
                <a:srgbClr val="FFFFFF"/>
              </a:clrFrom>
              <a:clrTo>
                <a:srgbClr val="FFFFFF">
                  <a:alpha val="0"/>
                </a:srgbClr>
              </a:clrTo>
            </a:clrChange>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4889950" y="2724290"/>
            <a:ext cx="362545" cy="362545"/>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4" descr="Related image">
            <a:extLst>
              <a:ext uri="{FF2B5EF4-FFF2-40B4-BE49-F238E27FC236}">
                <a16:creationId xmlns:a16="http://schemas.microsoft.com/office/drawing/2014/main" id="{5CD43681-2C3E-43B6-9262-9B8570BAD356}"/>
              </a:ext>
            </a:extLst>
          </p:cNvPr>
          <p:cNvPicPr>
            <a:picLocks noChangeAspect="1" noChangeArrowheads="1"/>
          </p:cNvPicPr>
          <p:nvPr/>
        </p:nvPicPr>
        <p:blipFill>
          <a:blip r:embed="rId14">
            <a:clrChange>
              <a:clrFrom>
                <a:srgbClr val="FFFFFF"/>
              </a:clrFrom>
              <a:clrTo>
                <a:srgbClr val="FFFFFF">
                  <a:alpha val="0"/>
                </a:srgbClr>
              </a:clrTo>
            </a:clrChange>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4986700" y="2746453"/>
            <a:ext cx="362545" cy="362545"/>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4" descr="Related image">
            <a:extLst>
              <a:ext uri="{FF2B5EF4-FFF2-40B4-BE49-F238E27FC236}">
                <a16:creationId xmlns:a16="http://schemas.microsoft.com/office/drawing/2014/main" id="{8B1F79F9-E8A3-4EAB-9885-727EC8E619D5}"/>
              </a:ext>
            </a:extLst>
          </p:cNvPr>
          <p:cNvPicPr>
            <a:picLocks noChangeAspect="1" noChangeArrowheads="1"/>
          </p:cNvPicPr>
          <p:nvPr/>
        </p:nvPicPr>
        <p:blipFill>
          <a:blip r:embed="rId14">
            <a:clrChange>
              <a:clrFrom>
                <a:srgbClr val="FFFFFF"/>
              </a:clrFrom>
              <a:clrTo>
                <a:srgbClr val="FFFFFF">
                  <a:alpha val="0"/>
                </a:srgbClr>
              </a:clrTo>
            </a:clrChange>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5083449" y="2768616"/>
            <a:ext cx="362545" cy="362545"/>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4" descr="Related image">
            <a:extLst>
              <a:ext uri="{FF2B5EF4-FFF2-40B4-BE49-F238E27FC236}">
                <a16:creationId xmlns:a16="http://schemas.microsoft.com/office/drawing/2014/main" id="{E9DDE7B3-C0B8-436F-8881-0106B9E65720}"/>
              </a:ext>
            </a:extLst>
          </p:cNvPr>
          <p:cNvPicPr>
            <a:picLocks noChangeAspect="1" noChangeArrowheads="1"/>
          </p:cNvPicPr>
          <p:nvPr/>
        </p:nvPicPr>
        <p:blipFill>
          <a:blip r:embed="rId14">
            <a:clrChange>
              <a:clrFrom>
                <a:srgbClr val="FFFFFF"/>
              </a:clrFrom>
              <a:clrTo>
                <a:srgbClr val="FFFFFF">
                  <a:alpha val="0"/>
                </a:srgbClr>
              </a:clrTo>
            </a:clrChange>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5180198" y="2790778"/>
            <a:ext cx="362545" cy="362545"/>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Related image">
            <a:extLst>
              <a:ext uri="{FF2B5EF4-FFF2-40B4-BE49-F238E27FC236}">
                <a16:creationId xmlns:a16="http://schemas.microsoft.com/office/drawing/2014/main" id="{2C4406A9-2532-4AF7-8B5D-3FD1DFC44B94}"/>
              </a:ext>
            </a:extLst>
          </p:cNvPr>
          <p:cNvPicPr>
            <a:picLocks noChangeAspect="1" noChangeArrowheads="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092658" y="2004030"/>
            <a:ext cx="1459263" cy="1459263"/>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Image result for pool floaty icon">
            <a:extLst>
              <a:ext uri="{FF2B5EF4-FFF2-40B4-BE49-F238E27FC236}">
                <a16:creationId xmlns:a16="http://schemas.microsoft.com/office/drawing/2014/main" id="{80B61172-051F-4DD4-9369-164806087ED2}"/>
              </a:ext>
            </a:extLst>
          </p:cNvPr>
          <p:cNvPicPr>
            <a:picLocks noChangeAspect="1" noChangeArrowheads="1"/>
          </p:cNvPicPr>
          <p:nvPr/>
        </p:nvPicPr>
        <p:blipFill>
          <a:blip r:embed="rId1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312149" y="2444575"/>
            <a:ext cx="1433967" cy="805988"/>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Image result for pool floaty icon">
            <a:extLst>
              <a:ext uri="{FF2B5EF4-FFF2-40B4-BE49-F238E27FC236}">
                <a16:creationId xmlns:a16="http://schemas.microsoft.com/office/drawing/2014/main" id="{F9A9F729-7117-4E14-8701-C946CEEB1630}"/>
              </a:ext>
            </a:extLst>
          </p:cNvPr>
          <p:cNvPicPr>
            <a:picLocks noChangeAspect="1" noChangeArrowheads="1"/>
          </p:cNvPicPr>
          <p:nvPr/>
        </p:nvPicPr>
        <p:blipFill rotWithShape="1">
          <a:blip r:embed="rId17">
            <a:clrChange>
              <a:clrFrom>
                <a:srgbClr val="FFFFFF"/>
              </a:clrFrom>
              <a:clrTo>
                <a:srgbClr val="FFFFFF">
                  <a:alpha val="0"/>
                </a:srgbClr>
              </a:clrTo>
            </a:clrChange>
            <a:extLst>
              <a:ext uri="{28A0092B-C50C-407E-A947-70E740481C1C}">
                <a14:useLocalDpi xmlns:a14="http://schemas.microsoft.com/office/drawing/2010/main" val="0"/>
              </a:ext>
            </a:extLst>
          </a:blip>
          <a:srcRect t="20381" b="16843"/>
          <a:stretch/>
        </p:blipFill>
        <p:spPr bwMode="auto">
          <a:xfrm>
            <a:off x="5936897" y="4773813"/>
            <a:ext cx="915100" cy="574459"/>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Image result for pool floaty icon">
            <a:extLst>
              <a:ext uri="{FF2B5EF4-FFF2-40B4-BE49-F238E27FC236}">
                <a16:creationId xmlns:a16="http://schemas.microsoft.com/office/drawing/2014/main" id="{3BADE5C4-2606-4B1C-BF58-D277731670FC}"/>
              </a:ext>
            </a:extLst>
          </p:cNvPr>
          <p:cNvPicPr>
            <a:picLocks noChangeAspect="1" noChangeArrowheads="1"/>
          </p:cNvPicPr>
          <p:nvPr/>
        </p:nvPicPr>
        <p:blipFill>
          <a:blip r:embed="rId1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548030" y="4921862"/>
            <a:ext cx="1029647" cy="1029647"/>
          </a:xfrm>
          <a:prstGeom prst="rect">
            <a:avLst/>
          </a:prstGeom>
          <a:noFill/>
          <a:extLst>
            <a:ext uri="{909E8E84-426E-40DD-AFC4-6F175D3DCCD1}">
              <a14:hiddenFill xmlns:a14="http://schemas.microsoft.com/office/drawing/2010/main">
                <a:solidFill>
                  <a:srgbClr val="FFFFFF"/>
                </a:solidFill>
              </a14:hiddenFill>
            </a:ext>
          </a:extLst>
        </p:spPr>
      </p:pic>
      <p:pic>
        <p:nvPicPr>
          <p:cNvPr id="2066" name="Picture 18" descr="Image result for pool floaty icon">
            <a:extLst>
              <a:ext uri="{FF2B5EF4-FFF2-40B4-BE49-F238E27FC236}">
                <a16:creationId xmlns:a16="http://schemas.microsoft.com/office/drawing/2014/main" id="{44CBB4C6-3553-480D-BD72-F564CD7457E1}"/>
              </a:ext>
            </a:extLst>
          </p:cNvPr>
          <p:cNvPicPr>
            <a:picLocks noChangeAspect="1" noChangeArrowheads="1"/>
          </p:cNvPicPr>
          <p:nvPr/>
        </p:nvPicPr>
        <p:blipFill>
          <a:blip r:embed="rId1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010203" y="4538985"/>
            <a:ext cx="1328347" cy="1044116"/>
          </a:xfrm>
          <a:prstGeom prst="rect">
            <a:avLst/>
          </a:prstGeom>
          <a:noFill/>
          <a:extLst>
            <a:ext uri="{909E8E84-426E-40DD-AFC4-6F175D3DCCD1}">
              <a14:hiddenFill xmlns:a14="http://schemas.microsoft.com/office/drawing/2010/main">
                <a:solidFill>
                  <a:srgbClr val="FFFFFF"/>
                </a:solidFill>
              </a14:hiddenFill>
            </a:ext>
          </a:extLst>
        </p:spPr>
      </p:pic>
      <p:pic>
        <p:nvPicPr>
          <p:cNvPr id="2068" name="Picture 20" descr="Image result for pool floaty icon">
            <a:extLst>
              <a:ext uri="{FF2B5EF4-FFF2-40B4-BE49-F238E27FC236}">
                <a16:creationId xmlns:a16="http://schemas.microsoft.com/office/drawing/2014/main" id="{B6E6BECA-06F1-479C-99D6-4A2AF8B89E00}"/>
              </a:ext>
            </a:extLst>
          </p:cNvPr>
          <p:cNvPicPr>
            <a:picLocks noChangeAspect="1" noChangeArrowheads="1"/>
          </p:cNvPicPr>
          <p:nvPr/>
        </p:nvPicPr>
        <p:blipFill>
          <a:blip r:embed="rId20">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611651" y="4517239"/>
            <a:ext cx="1293959" cy="1103851"/>
          </a:xfrm>
          <a:prstGeom prst="rect">
            <a:avLst/>
          </a:prstGeom>
          <a:noFill/>
          <a:extLst>
            <a:ext uri="{909E8E84-426E-40DD-AFC4-6F175D3DCCD1}">
              <a14:hiddenFill xmlns:a14="http://schemas.microsoft.com/office/drawing/2010/main">
                <a:solidFill>
                  <a:srgbClr val="FFFFFF"/>
                </a:solidFill>
              </a14:hiddenFill>
            </a:ext>
          </a:extLst>
        </p:spPr>
      </p:pic>
      <p:pic>
        <p:nvPicPr>
          <p:cNvPr id="2070" name="Picture 22" descr="Related image">
            <a:extLst>
              <a:ext uri="{FF2B5EF4-FFF2-40B4-BE49-F238E27FC236}">
                <a16:creationId xmlns:a16="http://schemas.microsoft.com/office/drawing/2014/main" id="{FDE69EAB-D2EB-4A3D-83DB-83C20803062A}"/>
              </a:ext>
            </a:extLst>
          </p:cNvPr>
          <p:cNvPicPr>
            <a:picLocks noChangeAspect="1" noChangeArrowheads="1"/>
          </p:cNvPicPr>
          <p:nvPr/>
        </p:nvPicPr>
        <p:blipFill>
          <a:blip r:embed="rId2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587053" y="2129475"/>
            <a:ext cx="1248239" cy="1248239"/>
          </a:xfrm>
          <a:prstGeom prst="rect">
            <a:avLst/>
          </a:prstGeom>
          <a:noFill/>
          <a:extLst>
            <a:ext uri="{909E8E84-426E-40DD-AFC4-6F175D3DCCD1}">
              <a14:hiddenFill xmlns:a14="http://schemas.microsoft.com/office/drawing/2010/main">
                <a:solidFill>
                  <a:srgbClr val="FFFFFF"/>
                </a:solidFill>
              </a14:hiddenFill>
            </a:ext>
          </a:extLst>
        </p:spPr>
      </p:pic>
      <p:pic>
        <p:nvPicPr>
          <p:cNvPr id="2072" name="Picture 24" descr="Image result for pool floaty icon">
            <a:extLst>
              <a:ext uri="{FF2B5EF4-FFF2-40B4-BE49-F238E27FC236}">
                <a16:creationId xmlns:a16="http://schemas.microsoft.com/office/drawing/2014/main" id="{9EB2603D-82CA-4EDF-A6A9-7590CB4F5886}"/>
              </a:ext>
            </a:extLst>
          </p:cNvPr>
          <p:cNvPicPr>
            <a:picLocks noChangeAspect="1" noChangeArrowheads="1"/>
          </p:cNvPicPr>
          <p:nvPr/>
        </p:nvPicPr>
        <p:blipFill>
          <a:blip r:embed="rId2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495186" y="4518808"/>
            <a:ext cx="1248239" cy="1132205"/>
          </a:xfrm>
          <a:prstGeom prst="rect">
            <a:avLst/>
          </a:prstGeom>
          <a:noFill/>
          <a:extLst>
            <a:ext uri="{909E8E84-426E-40DD-AFC4-6F175D3DCCD1}">
              <a14:hiddenFill xmlns:a14="http://schemas.microsoft.com/office/drawing/2010/main">
                <a:solidFill>
                  <a:srgbClr val="FFFFFF"/>
                </a:solidFill>
              </a14:hiddenFill>
            </a:ext>
          </a:extLst>
        </p:spPr>
      </p:pic>
      <p:pic>
        <p:nvPicPr>
          <p:cNvPr id="2074" name="Picture 26" descr="Image result for pool floaty icon">
            <a:extLst>
              <a:ext uri="{FF2B5EF4-FFF2-40B4-BE49-F238E27FC236}">
                <a16:creationId xmlns:a16="http://schemas.microsoft.com/office/drawing/2014/main" id="{3E583225-CB96-4A1E-83C2-31EB3810556E}"/>
              </a:ext>
            </a:extLst>
          </p:cNvPr>
          <p:cNvPicPr>
            <a:picLocks noChangeAspect="1" noChangeArrowheads="1"/>
          </p:cNvPicPr>
          <p:nvPr/>
        </p:nvPicPr>
        <p:blipFill>
          <a:blip r:embed="rId2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270495" y="2081183"/>
            <a:ext cx="1092444" cy="935807"/>
          </a:xfrm>
          <a:prstGeom prst="rect">
            <a:avLst/>
          </a:prstGeom>
          <a:noFill/>
          <a:extLst>
            <a:ext uri="{909E8E84-426E-40DD-AFC4-6F175D3DCCD1}">
              <a14:hiddenFill xmlns:a14="http://schemas.microsoft.com/office/drawing/2010/main">
                <a:solidFill>
                  <a:srgbClr val="FFFFFF"/>
                </a:solidFill>
              </a14:hiddenFill>
            </a:ext>
          </a:extLst>
        </p:spPr>
      </p:pic>
      <p:pic>
        <p:nvPicPr>
          <p:cNvPr id="2069" name="Graphic 2068">
            <a:extLst>
              <a:ext uri="{FF2B5EF4-FFF2-40B4-BE49-F238E27FC236}">
                <a16:creationId xmlns:a16="http://schemas.microsoft.com/office/drawing/2014/main" id="{F870767D-33FE-461A-B6B8-A2C2EB8571A5}"/>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4219414" y="4278690"/>
            <a:ext cx="1951604" cy="1951604"/>
          </a:xfrm>
          <a:prstGeom prst="rect">
            <a:avLst/>
          </a:prstGeom>
        </p:spPr>
      </p:pic>
      <p:grpSp>
        <p:nvGrpSpPr>
          <p:cNvPr id="2071" name="Group 2070">
            <a:extLst>
              <a:ext uri="{FF2B5EF4-FFF2-40B4-BE49-F238E27FC236}">
                <a16:creationId xmlns:a16="http://schemas.microsoft.com/office/drawing/2014/main" id="{86B47698-DF1A-4BC0-8FD6-D7527526C36E}"/>
              </a:ext>
            </a:extLst>
          </p:cNvPr>
          <p:cNvGrpSpPr/>
          <p:nvPr/>
        </p:nvGrpSpPr>
        <p:grpSpPr>
          <a:xfrm>
            <a:off x="2507392" y="4187614"/>
            <a:ext cx="4055267" cy="2774721"/>
            <a:chOff x="1880544" y="3140710"/>
            <a:chExt cx="3041450" cy="2081041"/>
          </a:xfrm>
        </p:grpSpPr>
        <p:pic>
          <p:nvPicPr>
            <p:cNvPr id="2078" name="Picture 30" descr="Related image">
              <a:extLst>
                <a:ext uri="{FF2B5EF4-FFF2-40B4-BE49-F238E27FC236}">
                  <a16:creationId xmlns:a16="http://schemas.microsoft.com/office/drawing/2014/main" id="{0DF558B3-24B6-4415-920B-F1CC423F4439}"/>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1880544" y="3380610"/>
              <a:ext cx="1841141" cy="1841141"/>
            </a:xfrm>
            <a:prstGeom prst="rect">
              <a:avLst/>
            </a:prstGeom>
            <a:noFill/>
            <a:extLst>
              <a:ext uri="{909E8E84-426E-40DD-AFC4-6F175D3DCCD1}">
                <a14:hiddenFill xmlns:a14="http://schemas.microsoft.com/office/drawing/2010/main">
                  <a:solidFill>
                    <a:srgbClr val="FFFFFF"/>
                  </a:solidFill>
                </a14:hiddenFill>
              </a:ext>
            </a:extLst>
          </p:spPr>
        </p:pic>
        <p:pic>
          <p:nvPicPr>
            <p:cNvPr id="328" name="Graphic 327">
              <a:extLst>
                <a:ext uri="{FF2B5EF4-FFF2-40B4-BE49-F238E27FC236}">
                  <a16:creationId xmlns:a16="http://schemas.microsoft.com/office/drawing/2014/main" id="{75628DA1-8994-439B-BB70-4602ABAA0569}"/>
                </a:ext>
              </a:extLst>
            </p:cNvPr>
            <p:cNvPicPr>
              <a:picLocks noChangeAspect="1"/>
            </p:cNvPicPr>
            <p:nvPr/>
          </p:nvPicPr>
          <p:blipFill rotWithShape="1">
            <a:blip r:embed="rId24">
              <a:extLst>
                <a:ext uri="{96DAC541-7B7A-43D3-8B79-37D633B846F1}">
                  <asvg:svgBlip xmlns:asvg="http://schemas.microsoft.com/office/drawing/2016/SVG/main" r:embed="rId25"/>
                </a:ext>
              </a:extLst>
            </a:blip>
            <a:srcRect l="42813"/>
            <a:stretch/>
          </p:blipFill>
          <p:spPr>
            <a:xfrm rot="3040862">
              <a:off x="3771616" y="2827385"/>
              <a:ext cx="837053" cy="1463703"/>
            </a:xfrm>
            <a:prstGeom prst="rect">
              <a:avLst/>
            </a:prstGeom>
          </p:spPr>
        </p:pic>
      </p:grpSp>
    </p:spTree>
    <p:extLst>
      <p:ext uri="{BB962C8B-B14F-4D97-AF65-F5344CB8AC3E}">
        <p14:creationId xmlns:p14="http://schemas.microsoft.com/office/powerpoint/2010/main" val="372156912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052"/>
                                        </p:tgtEl>
                                        <p:attrNameLst>
                                          <p:attrName>style.visibility</p:attrName>
                                        </p:attrNameLst>
                                      </p:cBhvr>
                                      <p:to>
                                        <p:strVal val="visible"/>
                                      </p:to>
                                    </p:set>
                                    <p:animEffect transition="in" filter="dissolve">
                                      <p:cBhvr>
                                        <p:cTn id="7" dur="150"/>
                                        <p:tgtEl>
                                          <p:spTgt spid="2052"/>
                                        </p:tgtEl>
                                      </p:cBhvr>
                                    </p:animEffect>
                                  </p:childTnLst>
                                </p:cTn>
                              </p:par>
                            </p:childTnLst>
                          </p:cTn>
                        </p:par>
                        <p:par>
                          <p:cTn id="8" fill="hold">
                            <p:stCondLst>
                              <p:cond delay="150"/>
                            </p:stCondLst>
                            <p:childTnLst>
                              <p:par>
                                <p:cTn id="9" presetID="9" presetClass="entr" presetSubtype="0"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dissolve">
                                      <p:cBhvr>
                                        <p:cTn id="11" dur="150"/>
                                        <p:tgtEl>
                                          <p:spTgt spid="17"/>
                                        </p:tgtEl>
                                      </p:cBhvr>
                                    </p:animEffect>
                                  </p:childTnLst>
                                </p:cTn>
                              </p:par>
                            </p:childTnLst>
                          </p:cTn>
                        </p:par>
                        <p:par>
                          <p:cTn id="12" fill="hold">
                            <p:stCondLst>
                              <p:cond delay="300"/>
                            </p:stCondLst>
                            <p:childTnLst>
                              <p:par>
                                <p:cTn id="13" presetID="9" presetClass="entr" presetSubtype="0" fill="hold" nodeType="after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dissolve">
                                      <p:cBhvr>
                                        <p:cTn id="15" dur="150"/>
                                        <p:tgtEl>
                                          <p:spTgt spid="18"/>
                                        </p:tgtEl>
                                      </p:cBhvr>
                                    </p:animEffect>
                                  </p:childTnLst>
                                </p:cTn>
                              </p:par>
                            </p:childTnLst>
                          </p:cTn>
                        </p:par>
                        <p:par>
                          <p:cTn id="16" fill="hold">
                            <p:stCondLst>
                              <p:cond delay="450"/>
                            </p:stCondLst>
                            <p:childTnLst>
                              <p:par>
                                <p:cTn id="17" presetID="9" presetClass="entr" presetSubtype="0" fill="hold" nodeType="after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dissolve">
                                      <p:cBhvr>
                                        <p:cTn id="19" dur="150"/>
                                        <p:tgtEl>
                                          <p:spTgt spid="19"/>
                                        </p:tgtEl>
                                      </p:cBhvr>
                                    </p:animEffect>
                                  </p:childTnLst>
                                </p:cTn>
                              </p:par>
                            </p:childTnLst>
                          </p:cTn>
                        </p:par>
                        <p:par>
                          <p:cTn id="20" fill="hold">
                            <p:stCondLst>
                              <p:cond delay="600"/>
                            </p:stCondLst>
                            <p:childTnLst>
                              <p:par>
                                <p:cTn id="21" presetID="9" presetClass="entr" presetSubtype="0" fill="hold" nodeType="after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dissolve">
                                      <p:cBhvr>
                                        <p:cTn id="23" dur="150"/>
                                        <p:tgtEl>
                                          <p:spTgt spid="20"/>
                                        </p:tgtEl>
                                      </p:cBhvr>
                                    </p:animEffect>
                                  </p:childTnLst>
                                </p:cTn>
                              </p:par>
                            </p:childTnLst>
                          </p:cTn>
                        </p:par>
                        <p:par>
                          <p:cTn id="24" fill="hold">
                            <p:stCondLst>
                              <p:cond delay="750"/>
                            </p:stCondLst>
                            <p:childTnLst>
                              <p:par>
                                <p:cTn id="25" presetID="9" presetClass="entr" presetSubtype="0" fill="hold" nodeType="after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dissolve">
                                      <p:cBhvr>
                                        <p:cTn id="27" dur="150"/>
                                        <p:tgtEl>
                                          <p:spTgt spid="21"/>
                                        </p:tgtEl>
                                      </p:cBhvr>
                                    </p:animEffect>
                                  </p:childTnLst>
                                </p:cTn>
                              </p:par>
                            </p:childTnLst>
                          </p:cTn>
                        </p:par>
                        <p:par>
                          <p:cTn id="28" fill="hold">
                            <p:stCondLst>
                              <p:cond delay="900"/>
                            </p:stCondLst>
                            <p:childTnLst>
                              <p:par>
                                <p:cTn id="29" presetID="9" presetClass="entr" presetSubtype="0" fill="hold" nodeType="after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dissolve">
                                      <p:cBhvr>
                                        <p:cTn id="31" dur="150"/>
                                        <p:tgtEl>
                                          <p:spTgt spid="22"/>
                                        </p:tgtEl>
                                      </p:cBhvr>
                                    </p:animEffect>
                                  </p:childTnLst>
                                </p:cTn>
                              </p:par>
                            </p:childTnLst>
                          </p:cTn>
                        </p:par>
                        <p:par>
                          <p:cTn id="32" fill="hold">
                            <p:stCondLst>
                              <p:cond delay="1050"/>
                            </p:stCondLst>
                            <p:childTnLst>
                              <p:par>
                                <p:cTn id="33" presetID="9" presetClass="entr" presetSubtype="0" fill="hold" nodeType="afterEffect">
                                  <p:stCondLst>
                                    <p:cond delay="0"/>
                                  </p:stCondLst>
                                  <p:childTnLst>
                                    <p:set>
                                      <p:cBhvr>
                                        <p:cTn id="34" dur="1" fill="hold">
                                          <p:stCondLst>
                                            <p:cond delay="0"/>
                                          </p:stCondLst>
                                        </p:cTn>
                                        <p:tgtEl>
                                          <p:spTgt spid="23"/>
                                        </p:tgtEl>
                                        <p:attrNameLst>
                                          <p:attrName>style.visibility</p:attrName>
                                        </p:attrNameLst>
                                      </p:cBhvr>
                                      <p:to>
                                        <p:strVal val="visible"/>
                                      </p:to>
                                    </p:set>
                                    <p:animEffect transition="in" filter="dissolve">
                                      <p:cBhvr>
                                        <p:cTn id="35" dur="150"/>
                                        <p:tgtEl>
                                          <p:spTgt spid="23"/>
                                        </p:tgtEl>
                                      </p:cBhvr>
                                    </p:animEffect>
                                  </p:childTnLst>
                                </p:cTn>
                              </p:par>
                            </p:childTnLst>
                          </p:cTn>
                        </p:par>
                        <p:par>
                          <p:cTn id="36" fill="hold">
                            <p:stCondLst>
                              <p:cond delay="1200"/>
                            </p:stCondLst>
                            <p:childTnLst>
                              <p:par>
                                <p:cTn id="37" presetID="9" presetClass="entr" presetSubtype="0" fill="hold" nodeType="afterEffect">
                                  <p:stCondLst>
                                    <p:cond delay="0"/>
                                  </p:stCondLst>
                                  <p:childTnLst>
                                    <p:set>
                                      <p:cBhvr>
                                        <p:cTn id="38" dur="1" fill="hold">
                                          <p:stCondLst>
                                            <p:cond delay="0"/>
                                          </p:stCondLst>
                                        </p:cTn>
                                        <p:tgtEl>
                                          <p:spTgt spid="24"/>
                                        </p:tgtEl>
                                        <p:attrNameLst>
                                          <p:attrName>style.visibility</p:attrName>
                                        </p:attrNameLst>
                                      </p:cBhvr>
                                      <p:to>
                                        <p:strVal val="visible"/>
                                      </p:to>
                                    </p:set>
                                    <p:animEffect transition="in" filter="dissolve">
                                      <p:cBhvr>
                                        <p:cTn id="39" dur="150"/>
                                        <p:tgtEl>
                                          <p:spTgt spid="24"/>
                                        </p:tgtEl>
                                      </p:cBhvr>
                                    </p:animEffect>
                                  </p:childTnLst>
                                </p:cTn>
                              </p:par>
                            </p:childTnLst>
                          </p:cTn>
                        </p:par>
                        <p:par>
                          <p:cTn id="40" fill="hold">
                            <p:stCondLst>
                              <p:cond delay="1350"/>
                            </p:stCondLst>
                            <p:childTnLst>
                              <p:par>
                                <p:cTn id="41" presetID="9" presetClass="entr" presetSubtype="0" fill="hold" nodeType="afterEffect">
                                  <p:stCondLst>
                                    <p:cond delay="0"/>
                                  </p:stCondLst>
                                  <p:childTnLst>
                                    <p:set>
                                      <p:cBhvr>
                                        <p:cTn id="42" dur="1" fill="hold">
                                          <p:stCondLst>
                                            <p:cond delay="0"/>
                                          </p:stCondLst>
                                        </p:cTn>
                                        <p:tgtEl>
                                          <p:spTgt spid="25"/>
                                        </p:tgtEl>
                                        <p:attrNameLst>
                                          <p:attrName>style.visibility</p:attrName>
                                        </p:attrNameLst>
                                      </p:cBhvr>
                                      <p:to>
                                        <p:strVal val="visible"/>
                                      </p:to>
                                    </p:set>
                                    <p:animEffect transition="in" filter="dissolve">
                                      <p:cBhvr>
                                        <p:cTn id="43" dur="150"/>
                                        <p:tgtEl>
                                          <p:spTgt spid="25"/>
                                        </p:tgtEl>
                                      </p:cBhvr>
                                    </p:animEffect>
                                  </p:childTnLst>
                                </p:cTn>
                              </p:par>
                            </p:childTnLst>
                          </p:cTn>
                        </p:par>
                        <p:par>
                          <p:cTn id="44" fill="hold">
                            <p:stCondLst>
                              <p:cond delay="1500"/>
                            </p:stCondLst>
                            <p:childTnLst>
                              <p:par>
                                <p:cTn id="45" presetID="9" presetClass="entr" presetSubtype="0" fill="hold" nodeType="afterEffect">
                                  <p:stCondLst>
                                    <p:cond delay="0"/>
                                  </p:stCondLst>
                                  <p:childTnLst>
                                    <p:set>
                                      <p:cBhvr>
                                        <p:cTn id="46" dur="1" fill="hold">
                                          <p:stCondLst>
                                            <p:cond delay="0"/>
                                          </p:stCondLst>
                                        </p:cTn>
                                        <p:tgtEl>
                                          <p:spTgt spid="26"/>
                                        </p:tgtEl>
                                        <p:attrNameLst>
                                          <p:attrName>style.visibility</p:attrName>
                                        </p:attrNameLst>
                                      </p:cBhvr>
                                      <p:to>
                                        <p:strVal val="visible"/>
                                      </p:to>
                                    </p:set>
                                    <p:animEffect transition="in" filter="dissolve">
                                      <p:cBhvr>
                                        <p:cTn id="47" dur="150"/>
                                        <p:tgtEl>
                                          <p:spTgt spid="26"/>
                                        </p:tgtEl>
                                      </p:cBhvr>
                                    </p:animEffect>
                                  </p:childTnLst>
                                </p:cTn>
                              </p:par>
                            </p:childTnLst>
                          </p:cTn>
                        </p:par>
                        <p:par>
                          <p:cTn id="48" fill="hold">
                            <p:stCondLst>
                              <p:cond delay="1650"/>
                            </p:stCondLst>
                            <p:childTnLst>
                              <p:par>
                                <p:cTn id="49" presetID="9" presetClass="entr" presetSubtype="0" fill="hold" nodeType="afterEffect">
                                  <p:stCondLst>
                                    <p:cond delay="0"/>
                                  </p:stCondLst>
                                  <p:childTnLst>
                                    <p:set>
                                      <p:cBhvr>
                                        <p:cTn id="50" dur="1" fill="hold">
                                          <p:stCondLst>
                                            <p:cond delay="0"/>
                                          </p:stCondLst>
                                        </p:cTn>
                                        <p:tgtEl>
                                          <p:spTgt spid="27"/>
                                        </p:tgtEl>
                                        <p:attrNameLst>
                                          <p:attrName>style.visibility</p:attrName>
                                        </p:attrNameLst>
                                      </p:cBhvr>
                                      <p:to>
                                        <p:strVal val="visible"/>
                                      </p:to>
                                    </p:set>
                                    <p:animEffect transition="in" filter="dissolve">
                                      <p:cBhvr>
                                        <p:cTn id="51" dur="150"/>
                                        <p:tgtEl>
                                          <p:spTgt spid="27"/>
                                        </p:tgtEl>
                                      </p:cBhvr>
                                    </p:animEffect>
                                  </p:childTnLst>
                                </p:cTn>
                              </p:par>
                            </p:childTnLst>
                          </p:cTn>
                        </p:par>
                        <p:par>
                          <p:cTn id="52" fill="hold">
                            <p:stCondLst>
                              <p:cond delay="1800"/>
                            </p:stCondLst>
                            <p:childTnLst>
                              <p:par>
                                <p:cTn id="53" presetID="9" presetClass="entr" presetSubtype="0" fill="hold" nodeType="afterEffect">
                                  <p:stCondLst>
                                    <p:cond delay="0"/>
                                  </p:stCondLst>
                                  <p:childTnLst>
                                    <p:set>
                                      <p:cBhvr>
                                        <p:cTn id="54" dur="1" fill="hold">
                                          <p:stCondLst>
                                            <p:cond delay="0"/>
                                          </p:stCondLst>
                                        </p:cTn>
                                        <p:tgtEl>
                                          <p:spTgt spid="28"/>
                                        </p:tgtEl>
                                        <p:attrNameLst>
                                          <p:attrName>style.visibility</p:attrName>
                                        </p:attrNameLst>
                                      </p:cBhvr>
                                      <p:to>
                                        <p:strVal val="visible"/>
                                      </p:to>
                                    </p:set>
                                    <p:animEffect transition="in" filter="dissolve">
                                      <p:cBhvr>
                                        <p:cTn id="55" dur="150"/>
                                        <p:tgtEl>
                                          <p:spTgt spid="28"/>
                                        </p:tgtEl>
                                      </p:cBhvr>
                                    </p:animEffect>
                                  </p:childTnLst>
                                </p:cTn>
                              </p:par>
                            </p:childTnLst>
                          </p:cTn>
                        </p:par>
                        <p:par>
                          <p:cTn id="56" fill="hold">
                            <p:stCondLst>
                              <p:cond delay="1950"/>
                            </p:stCondLst>
                            <p:childTnLst>
                              <p:par>
                                <p:cTn id="57" presetID="9" presetClass="entr" presetSubtype="0" fill="hold" nodeType="afterEffect">
                                  <p:stCondLst>
                                    <p:cond delay="0"/>
                                  </p:stCondLst>
                                  <p:childTnLst>
                                    <p:set>
                                      <p:cBhvr>
                                        <p:cTn id="58" dur="1" fill="hold">
                                          <p:stCondLst>
                                            <p:cond delay="0"/>
                                          </p:stCondLst>
                                        </p:cTn>
                                        <p:tgtEl>
                                          <p:spTgt spid="29"/>
                                        </p:tgtEl>
                                        <p:attrNameLst>
                                          <p:attrName>style.visibility</p:attrName>
                                        </p:attrNameLst>
                                      </p:cBhvr>
                                      <p:to>
                                        <p:strVal val="visible"/>
                                      </p:to>
                                    </p:set>
                                    <p:animEffect transition="in" filter="dissolve">
                                      <p:cBhvr>
                                        <p:cTn id="59" dur="150"/>
                                        <p:tgtEl>
                                          <p:spTgt spid="29"/>
                                        </p:tgtEl>
                                      </p:cBhvr>
                                    </p:animEffect>
                                  </p:childTnLst>
                                </p:cTn>
                              </p:par>
                            </p:childTnLst>
                          </p:cTn>
                        </p:par>
                        <p:par>
                          <p:cTn id="60" fill="hold">
                            <p:stCondLst>
                              <p:cond delay="2100"/>
                            </p:stCondLst>
                            <p:childTnLst>
                              <p:par>
                                <p:cTn id="61" presetID="9" presetClass="entr" presetSubtype="0" fill="hold" nodeType="afterEffect">
                                  <p:stCondLst>
                                    <p:cond delay="0"/>
                                  </p:stCondLst>
                                  <p:childTnLst>
                                    <p:set>
                                      <p:cBhvr>
                                        <p:cTn id="62" dur="1" fill="hold">
                                          <p:stCondLst>
                                            <p:cond delay="0"/>
                                          </p:stCondLst>
                                        </p:cTn>
                                        <p:tgtEl>
                                          <p:spTgt spid="30"/>
                                        </p:tgtEl>
                                        <p:attrNameLst>
                                          <p:attrName>style.visibility</p:attrName>
                                        </p:attrNameLst>
                                      </p:cBhvr>
                                      <p:to>
                                        <p:strVal val="visible"/>
                                      </p:to>
                                    </p:set>
                                    <p:animEffect transition="in" filter="dissolve">
                                      <p:cBhvr>
                                        <p:cTn id="63" dur="150"/>
                                        <p:tgtEl>
                                          <p:spTgt spid="30"/>
                                        </p:tgtEl>
                                      </p:cBhvr>
                                    </p:animEffect>
                                  </p:childTnLst>
                                </p:cTn>
                              </p:par>
                            </p:childTnLst>
                          </p:cTn>
                        </p:par>
                        <p:par>
                          <p:cTn id="64" fill="hold">
                            <p:stCondLst>
                              <p:cond delay="2250"/>
                            </p:stCondLst>
                            <p:childTnLst>
                              <p:par>
                                <p:cTn id="65" presetID="9" presetClass="entr" presetSubtype="0" fill="hold" nodeType="afterEffect">
                                  <p:stCondLst>
                                    <p:cond delay="0"/>
                                  </p:stCondLst>
                                  <p:childTnLst>
                                    <p:set>
                                      <p:cBhvr>
                                        <p:cTn id="66" dur="1" fill="hold">
                                          <p:stCondLst>
                                            <p:cond delay="0"/>
                                          </p:stCondLst>
                                        </p:cTn>
                                        <p:tgtEl>
                                          <p:spTgt spid="31"/>
                                        </p:tgtEl>
                                        <p:attrNameLst>
                                          <p:attrName>style.visibility</p:attrName>
                                        </p:attrNameLst>
                                      </p:cBhvr>
                                      <p:to>
                                        <p:strVal val="visible"/>
                                      </p:to>
                                    </p:set>
                                    <p:animEffect transition="in" filter="dissolve">
                                      <p:cBhvr>
                                        <p:cTn id="67" dur="150"/>
                                        <p:tgtEl>
                                          <p:spTgt spid="31"/>
                                        </p:tgtEl>
                                      </p:cBhvr>
                                    </p:animEffect>
                                  </p:childTnLst>
                                </p:cTn>
                              </p:par>
                            </p:childTnLst>
                          </p:cTn>
                        </p:par>
                        <p:par>
                          <p:cTn id="68" fill="hold">
                            <p:stCondLst>
                              <p:cond delay="2400"/>
                            </p:stCondLst>
                            <p:childTnLst>
                              <p:par>
                                <p:cTn id="69" presetID="9" presetClass="entr" presetSubtype="0" fill="hold" nodeType="afterEffect">
                                  <p:stCondLst>
                                    <p:cond delay="0"/>
                                  </p:stCondLst>
                                  <p:childTnLst>
                                    <p:set>
                                      <p:cBhvr>
                                        <p:cTn id="70" dur="1" fill="hold">
                                          <p:stCondLst>
                                            <p:cond delay="0"/>
                                          </p:stCondLst>
                                        </p:cTn>
                                        <p:tgtEl>
                                          <p:spTgt spid="32"/>
                                        </p:tgtEl>
                                        <p:attrNameLst>
                                          <p:attrName>style.visibility</p:attrName>
                                        </p:attrNameLst>
                                      </p:cBhvr>
                                      <p:to>
                                        <p:strVal val="visible"/>
                                      </p:to>
                                    </p:set>
                                    <p:animEffect transition="in" filter="dissolve">
                                      <p:cBhvr>
                                        <p:cTn id="71" dur="150"/>
                                        <p:tgtEl>
                                          <p:spTgt spid="32"/>
                                        </p:tgtEl>
                                      </p:cBhvr>
                                    </p:animEffect>
                                  </p:childTnLst>
                                </p:cTn>
                              </p:par>
                            </p:childTnLst>
                          </p:cTn>
                        </p:par>
                        <p:par>
                          <p:cTn id="72" fill="hold">
                            <p:stCondLst>
                              <p:cond delay="2550"/>
                            </p:stCondLst>
                            <p:childTnLst>
                              <p:par>
                                <p:cTn id="73" presetID="9" presetClass="entr" presetSubtype="0" fill="hold" nodeType="afterEffect">
                                  <p:stCondLst>
                                    <p:cond delay="0"/>
                                  </p:stCondLst>
                                  <p:childTnLst>
                                    <p:set>
                                      <p:cBhvr>
                                        <p:cTn id="74" dur="1" fill="hold">
                                          <p:stCondLst>
                                            <p:cond delay="0"/>
                                          </p:stCondLst>
                                        </p:cTn>
                                        <p:tgtEl>
                                          <p:spTgt spid="33"/>
                                        </p:tgtEl>
                                        <p:attrNameLst>
                                          <p:attrName>style.visibility</p:attrName>
                                        </p:attrNameLst>
                                      </p:cBhvr>
                                      <p:to>
                                        <p:strVal val="visible"/>
                                      </p:to>
                                    </p:set>
                                    <p:animEffect transition="in" filter="dissolve">
                                      <p:cBhvr>
                                        <p:cTn id="75" dur="150"/>
                                        <p:tgtEl>
                                          <p:spTgt spid="33"/>
                                        </p:tgtEl>
                                      </p:cBhvr>
                                    </p:animEffect>
                                  </p:childTnLst>
                                </p:cTn>
                              </p:par>
                            </p:childTnLst>
                          </p:cTn>
                        </p:par>
                        <p:par>
                          <p:cTn id="76" fill="hold">
                            <p:stCondLst>
                              <p:cond delay="2700"/>
                            </p:stCondLst>
                            <p:childTnLst>
                              <p:par>
                                <p:cTn id="77" presetID="9" presetClass="entr" presetSubtype="0" fill="hold" nodeType="afterEffect">
                                  <p:stCondLst>
                                    <p:cond delay="0"/>
                                  </p:stCondLst>
                                  <p:childTnLst>
                                    <p:set>
                                      <p:cBhvr>
                                        <p:cTn id="78" dur="1" fill="hold">
                                          <p:stCondLst>
                                            <p:cond delay="0"/>
                                          </p:stCondLst>
                                        </p:cTn>
                                        <p:tgtEl>
                                          <p:spTgt spid="34"/>
                                        </p:tgtEl>
                                        <p:attrNameLst>
                                          <p:attrName>style.visibility</p:attrName>
                                        </p:attrNameLst>
                                      </p:cBhvr>
                                      <p:to>
                                        <p:strVal val="visible"/>
                                      </p:to>
                                    </p:set>
                                    <p:animEffect transition="in" filter="dissolve">
                                      <p:cBhvr>
                                        <p:cTn id="79" dur="150"/>
                                        <p:tgtEl>
                                          <p:spTgt spid="34"/>
                                        </p:tgtEl>
                                      </p:cBhvr>
                                    </p:animEffect>
                                  </p:childTnLst>
                                </p:cTn>
                              </p:par>
                            </p:childTnLst>
                          </p:cTn>
                        </p:par>
                        <p:par>
                          <p:cTn id="80" fill="hold">
                            <p:stCondLst>
                              <p:cond delay="2850"/>
                            </p:stCondLst>
                            <p:childTnLst>
                              <p:par>
                                <p:cTn id="81" presetID="9" presetClass="entr" presetSubtype="0" fill="hold" nodeType="afterEffect">
                                  <p:stCondLst>
                                    <p:cond delay="0"/>
                                  </p:stCondLst>
                                  <p:childTnLst>
                                    <p:set>
                                      <p:cBhvr>
                                        <p:cTn id="82" dur="1" fill="hold">
                                          <p:stCondLst>
                                            <p:cond delay="0"/>
                                          </p:stCondLst>
                                        </p:cTn>
                                        <p:tgtEl>
                                          <p:spTgt spid="35"/>
                                        </p:tgtEl>
                                        <p:attrNameLst>
                                          <p:attrName>style.visibility</p:attrName>
                                        </p:attrNameLst>
                                      </p:cBhvr>
                                      <p:to>
                                        <p:strVal val="visible"/>
                                      </p:to>
                                    </p:set>
                                    <p:animEffect transition="in" filter="dissolve">
                                      <p:cBhvr>
                                        <p:cTn id="83" dur="150"/>
                                        <p:tgtEl>
                                          <p:spTgt spid="35"/>
                                        </p:tgtEl>
                                      </p:cBhvr>
                                    </p:animEffect>
                                  </p:childTnLst>
                                </p:cTn>
                              </p:par>
                            </p:childTnLst>
                          </p:cTn>
                        </p:par>
                      </p:childTnLst>
                    </p:cTn>
                  </p:par>
                  <p:par>
                    <p:cTn id="84" fill="hold">
                      <p:stCondLst>
                        <p:cond delay="indefinite"/>
                      </p:stCondLst>
                      <p:childTnLst>
                        <p:par>
                          <p:cTn id="85" fill="hold">
                            <p:stCondLst>
                              <p:cond delay="0"/>
                            </p:stCondLst>
                            <p:childTnLst>
                              <p:par>
                                <p:cTn id="86" presetID="42" presetClass="path" presetSubtype="0" accel="50000" decel="50000" fill="hold" nodeType="clickEffect">
                                  <p:stCondLst>
                                    <p:cond delay="0"/>
                                  </p:stCondLst>
                                  <p:childTnLst>
                                    <p:animMotion origin="layout" path="M 2.77778E-6 -3.33333E-6 L -0.00591 0.12068 " pathEditMode="relative" rAng="0" ptsTypes="AA">
                                      <p:cBhvr>
                                        <p:cTn id="87" dur="2000" fill="hold"/>
                                        <p:tgtEl>
                                          <p:spTgt spid="25"/>
                                        </p:tgtEl>
                                        <p:attrNameLst>
                                          <p:attrName>ppt_x</p:attrName>
                                          <p:attrName>ppt_y</p:attrName>
                                        </p:attrNameLst>
                                      </p:cBhvr>
                                      <p:rCtr x="-295" y="6019"/>
                                    </p:animMotion>
                                  </p:childTnLst>
                                </p:cTn>
                              </p:par>
                            </p:childTnLst>
                          </p:cTn>
                        </p:par>
                      </p:childTnLst>
                    </p:cTn>
                  </p:par>
                  <p:par>
                    <p:cTn id="88" fill="hold">
                      <p:stCondLst>
                        <p:cond delay="indefinite"/>
                      </p:stCondLst>
                      <p:childTnLst>
                        <p:par>
                          <p:cTn id="89" fill="hold">
                            <p:stCondLst>
                              <p:cond delay="0"/>
                            </p:stCondLst>
                            <p:childTnLst>
                              <p:par>
                                <p:cTn id="90" presetID="37" presetClass="path" presetSubtype="0" accel="50000" decel="50000" fill="hold" nodeType="clickEffect">
                                  <p:stCondLst>
                                    <p:cond delay="0"/>
                                  </p:stCondLst>
                                  <p:childTnLst>
                                    <p:animMotion origin="layout" path="M -0.00591 0.12068 C -0.01407 0.10618 -0.10139 0.13735 -0.12084 0.09753 C -0.13264 0.07223 -0.08056 -0.0037 -0.07691 -0.03117 " pathEditMode="relative" rAng="0" ptsTypes="AAA">
                                      <p:cBhvr>
                                        <p:cTn id="91" dur="2000" fill="hold"/>
                                        <p:tgtEl>
                                          <p:spTgt spid="25"/>
                                        </p:tgtEl>
                                        <p:attrNameLst>
                                          <p:attrName>ppt_x</p:attrName>
                                          <p:attrName>ppt_y</p:attrName>
                                        </p:attrNameLst>
                                      </p:cBhvr>
                                      <p:rCtr x="-5833" y="-7593"/>
                                    </p:animMotion>
                                  </p:childTnLst>
                                </p:cTn>
                              </p:par>
                              <p:par>
                                <p:cTn id="92" presetID="10" presetClass="exit" presetSubtype="0" fill="hold" nodeType="withEffect">
                                  <p:stCondLst>
                                    <p:cond delay="1500"/>
                                  </p:stCondLst>
                                  <p:childTnLst>
                                    <p:animEffect transition="out" filter="fade">
                                      <p:cBhvr>
                                        <p:cTn id="93" dur="500"/>
                                        <p:tgtEl>
                                          <p:spTgt spid="25"/>
                                        </p:tgtEl>
                                      </p:cBhvr>
                                    </p:animEffect>
                                    <p:set>
                                      <p:cBhvr>
                                        <p:cTn id="94" dur="1" fill="hold">
                                          <p:stCondLst>
                                            <p:cond delay="499"/>
                                          </p:stCondLst>
                                        </p:cTn>
                                        <p:tgtEl>
                                          <p:spTgt spid="25"/>
                                        </p:tgtEl>
                                        <p:attrNameLst>
                                          <p:attrName>style.visibility</p:attrName>
                                        </p:attrNameLst>
                                      </p:cBhvr>
                                      <p:to>
                                        <p:strVal val="hidden"/>
                                      </p:to>
                                    </p:set>
                                  </p:childTnLst>
                                </p:cTn>
                              </p:par>
                            </p:childTnLst>
                          </p:cTn>
                        </p:par>
                      </p:childTnLst>
                    </p:cTn>
                  </p:par>
                  <p:par>
                    <p:cTn id="95" fill="hold">
                      <p:stCondLst>
                        <p:cond delay="indefinite"/>
                      </p:stCondLst>
                      <p:childTnLst>
                        <p:par>
                          <p:cTn id="96" fill="hold">
                            <p:stCondLst>
                              <p:cond delay="0"/>
                            </p:stCondLst>
                            <p:childTnLst>
                              <p:par>
                                <p:cTn id="97" presetID="42" presetClass="entr" presetSubtype="0" fill="hold" nodeType="clickEffect">
                                  <p:stCondLst>
                                    <p:cond delay="0"/>
                                  </p:stCondLst>
                                  <p:childTnLst>
                                    <p:set>
                                      <p:cBhvr>
                                        <p:cTn id="98" dur="1" fill="hold">
                                          <p:stCondLst>
                                            <p:cond delay="0"/>
                                          </p:stCondLst>
                                        </p:cTn>
                                        <p:tgtEl>
                                          <p:spTgt spid="2059"/>
                                        </p:tgtEl>
                                        <p:attrNameLst>
                                          <p:attrName>style.visibility</p:attrName>
                                        </p:attrNameLst>
                                      </p:cBhvr>
                                      <p:to>
                                        <p:strVal val="visible"/>
                                      </p:to>
                                    </p:set>
                                    <p:animEffect transition="in" filter="fade">
                                      <p:cBhvr>
                                        <p:cTn id="99" dur="500"/>
                                        <p:tgtEl>
                                          <p:spTgt spid="2059"/>
                                        </p:tgtEl>
                                      </p:cBhvr>
                                    </p:animEffect>
                                    <p:anim calcmode="lin" valueType="num">
                                      <p:cBhvr>
                                        <p:cTn id="100" dur="500" fill="hold"/>
                                        <p:tgtEl>
                                          <p:spTgt spid="2059"/>
                                        </p:tgtEl>
                                        <p:attrNameLst>
                                          <p:attrName>ppt_x</p:attrName>
                                        </p:attrNameLst>
                                      </p:cBhvr>
                                      <p:tavLst>
                                        <p:tav tm="0">
                                          <p:val>
                                            <p:strVal val="#ppt_x"/>
                                          </p:val>
                                        </p:tav>
                                        <p:tav tm="100000">
                                          <p:val>
                                            <p:strVal val="#ppt_x"/>
                                          </p:val>
                                        </p:tav>
                                      </p:tavLst>
                                    </p:anim>
                                    <p:anim calcmode="lin" valueType="num">
                                      <p:cBhvr>
                                        <p:cTn id="101" dur="500" fill="hold"/>
                                        <p:tgtEl>
                                          <p:spTgt spid="2059"/>
                                        </p:tgtEl>
                                        <p:attrNameLst>
                                          <p:attrName>ppt_y</p:attrName>
                                        </p:attrNameLst>
                                      </p:cBhvr>
                                      <p:tavLst>
                                        <p:tav tm="0">
                                          <p:val>
                                            <p:strVal val="#ppt_y+.1"/>
                                          </p:val>
                                        </p:tav>
                                        <p:tav tm="100000">
                                          <p:val>
                                            <p:strVal val="#ppt_y"/>
                                          </p:val>
                                        </p:tav>
                                      </p:tavLst>
                                    </p:anim>
                                  </p:childTnLst>
                                </p:cTn>
                              </p:par>
                            </p:childTnLst>
                          </p:cTn>
                        </p:par>
                      </p:childTnLst>
                    </p:cTn>
                  </p:par>
                  <p:par>
                    <p:cTn id="102" fill="hold">
                      <p:stCondLst>
                        <p:cond delay="indefinite"/>
                      </p:stCondLst>
                      <p:childTnLst>
                        <p:par>
                          <p:cTn id="103" fill="hold">
                            <p:stCondLst>
                              <p:cond delay="0"/>
                            </p:stCondLst>
                            <p:childTnLst>
                              <p:par>
                                <p:cTn id="104" presetID="42" presetClass="entr" presetSubtype="0" fill="hold" nodeType="clickEffect">
                                  <p:stCondLst>
                                    <p:cond delay="0"/>
                                  </p:stCondLst>
                                  <p:childTnLst>
                                    <p:set>
                                      <p:cBhvr>
                                        <p:cTn id="105" dur="1" fill="hold">
                                          <p:stCondLst>
                                            <p:cond delay="0"/>
                                          </p:stCondLst>
                                        </p:cTn>
                                        <p:tgtEl>
                                          <p:spTgt spid="2074"/>
                                        </p:tgtEl>
                                        <p:attrNameLst>
                                          <p:attrName>style.visibility</p:attrName>
                                        </p:attrNameLst>
                                      </p:cBhvr>
                                      <p:to>
                                        <p:strVal val="visible"/>
                                      </p:to>
                                    </p:set>
                                    <p:animEffect transition="in" filter="fade">
                                      <p:cBhvr>
                                        <p:cTn id="106" dur="500"/>
                                        <p:tgtEl>
                                          <p:spTgt spid="2074"/>
                                        </p:tgtEl>
                                      </p:cBhvr>
                                    </p:animEffect>
                                    <p:anim calcmode="lin" valueType="num">
                                      <p:cBhvr>
                                        <p:cTn id="107" dur="500" fill="hold"/>
                                        <p:tgtEl>
                                          <p:spTgt spid="2074"/>
                                        </p:tgtEl>
                                        <p:attrNameLst>
                                          <p:attrName>ppt_x</p:attrName>
                                        </p:attrNameLst>
                                      </p:cBhvr>
                                      <p:tavLst>
                                        <p:tav tm="0">
                                          <p:val>
                                            <p:strVal val="#ppt_x"/>
                                          </p:val>
                                        </p:tav>
                                        <p:tav tm="100000">
                                          <p:val>
                                            <p:strVal val="#ppt_x"/>
                                          </p:val>
                                        </p:tav>
                                      </p:tavLst>
                                    </p:anim>
                                    <p:anim calcmode="lin" valueType="num">
                                      <p:cBhvr>
                                        <p:cTn id="108" dur="500" fill="hold"/>
                                        <p:tgtEl>
                                          <p:spTgt spid="2074"/>
                                        </p:tgtEl>
                                        <p:attrNameLst>
                                          <p:attrName>ppt_y</p:attrName>
                                        </p:attrNameLst>
                                      </p:cBhvr>
                                      <p:tavLst>
                                        <p:tav tm="0">
                                          <p:val>
                                            <p:strVal val="#ppt_y+.1"/>
                                          </p:val>
                                        </p:tav>
                                        <p:tav tm="100000">
                                          <p:val>
                                            <p:strVal val="#ppt_y"/>
                                          </p:val>
                                        </p:tav>
                                      </p:tavLst>
                                    </p:anim>
                                  </p:childTnLst>
                                </p:cTn>
                              </p:par>
                            </p:childTnLst>
                          </p:cTn>
                        </p:par>
                      </p:childTnLst>
                    </p:cTn>
                  </p:par>
                  <p:par>
                    <p:cTn id="109" fill="hold">
                      <p:stCondLst>
                        <p:cond delay="indefinite"/>
                      </p:stCondLst>
                      <p:childTnLst>
                        <p:par>
                          <p:cTn id="110" fill="hold">
                            <p:stCondLst>
                              <p:cond delay="0"/>
                            </p:stCondLst>
                            <p:childTnLst>
                              <p:par>
                                <p:cTn id="111" presetID="42" presetClass="entr" presetSubtype="0" fill="hold" nodeType="clickEffect">
                                  <p:stCondLst>
                                    <p:cond delay="0"/>
                                  </p:stCondLst>
                                  <p:childTnLst>
                                    <p:set>
                                      <p:cBhvr>
                                        <p:cTn id="112" dur="1" fill="hold">
                                          <p:stCondLst>
                                            <p:cond delay="0"/>
                                          </p:stCondLst>
                                        </p:cTn>
                                        <p:tgtEl>
                                          <p:spTgt spid="2062"/>
                                        </p:tgtEl>
                                        <p:attrNameLst>
                                          <p:attrName>style.visibility</p:attrName>
                                        </p:attrNameLst>
                                      </p:cBhvr>
                                      <p:to>
                                        <p:strVal val="visible"/>
                                      </p:to>
                                    </p:set>
                                    <p:animEffect transition="in" filter="fade">
                                      <p:cBhvr>
                                        <p:cTn id="113" dur="500"/>
                                        <p:tgtEl>
                                          <p:spTgt spid="2062"/>
                                        </p:tgtEl>
                                      </p:cBhvr>
                                    </p:animEffect>
                                    <p:anim calcmode="lin" valueType="num">
                                      <p:cBhvr>
                                        <p:cTn id="114" dur="500" fill="hold"/>
                                        <p:tgtEl>
                                          <p:spTgt spid="2062"/>
                                        </p:tgtEl>
                                        <p:attrNameLst>
                                          <p:attrName>ppt_x</p:attrName>
                                        </p:attrNameLst>
                                      </p:cBhvr>
                                      <p:tavLst>
                                        <p:tav tm="0">
                                          <p:val>
                                            <p:strVal val="#ppt_x"/>
                                          </p:val>
                                        </p:tav>
                                        <p:tav tm="100000">
                                          <p:val>
                                            <p:strVal val="#ppt_x"/>
                                          </p:val>
                                        </p:tav>
                                      </p:tavLst>
                                    </p:anim>
                                    <p:anim calcmode="lin" valueType="num">
                                      <p:cBhvr>
                                        <p:cTn id="115" dur="500" fill="hold"/>
                                        <p:tgtEl>
                                          <p:spTgt spid="2062"/>
                                        </p:tgtEl>
                                        <p:attrNameLst>
                                          <p:attrName>ppt_y</p:attrName>
                                        </p:attrNameLst>
                                      </p:cBhvr>
                                      <p:tavLst>
                                        <p:tav tm="0">
                                          <p:val>
                                            <p:strVal val="#ppt_y+.1"/>
                                          </p:val>
                                        </p:tav>
                                        <p:tav tm="100000">
                                          <p:val>
                                            <p:strVal val="#ppt_y"/>
                                          </p:val>
                                        </p:tav>
                                      </p:tavLst>
                                    </p:anim>
                                  </p:childTnLst>
                                </p:cTn>
                              </p:par>
                            </p:childTnLst>
                          </p:cTn>
                        </p:par>
                      </p:childTnLst>
                    </p:cTn>
                  </p:par>
                  <p:par>
                    <p:cTn id="116" fill="hold">
                      <p:stCondLst>
                        <p:cond delay="indefinite"/>
                      </p:stCondLst>
                      <p:childTnLst>
                        <p:par>
                          <p:cTn id="117" fill="hold">
                            <p:stCondLst>
                              <p:cond delay="0"/>
                            </p:stCondLst>
                            <p:childTnLst>
                              <p:par>
                                <p:cTn id="118" presetID="42" presetClass="entr" presetSubtype="0" fill="hold" nodeType="clickEffect">
                                  <p:stCondLst>
                                    <p:cond delay="0"/>
                                  </p:stCondLst>
                                  <p:childTnLst>
                                    <p:set>
                                      <p:cBhvr>
                                        <p:cTn id="119" dur="1" fill="hold">
                                          <p:stCondLst>
                                            <p:cond delay="0"/>
                                          </p:stCondLst>
                                        </p:cTn>
                                        <p:tgtEl>
                                          <p:spTgt spid="2060"/>
                                        </p:tgtEl>
                                        <p:attrNameLst>
                                          <p:attrName>style.visibility</p:attrName>
                                        </p:attrNameLst>
                                      </p:cBhvr>
                                      <p:to>
                                        <p:strVal val="visible"/>
                                      </p:to>
                                    </p:set>
                                    <p:animEffect transition="in" filter="fade">
                                      <p:cBhvr>
                                        <p:cTn id="120" dur="500"/>
                                        <p:tgtEl>
                                          <p:spTgt spid="2060"/>
                                        </p:tgtEl>
                                      </p:cBhvr>
                                    </p:animEffect>
                                    <p:anim calcmode="lin" valueType="num">
                                      <p:cBhvr>
                                        <p:cTn id="121" dur="500" fill="hold"/>
                                        <p:tgtEl>
                                          <p:spTgt spid="2060"/>
                                        </p:tgtEl>
                                        <p:attrNameLst>
                                          <p:attrName>ppt_x</p:attrName>
                                        </p:attrNameLst>
                                      </p:cBhvr>
                                      <p:tavLst>
                                        <p:tav tm="0">
                                          <p:val>
                                            <p:strVal val="#ppt_x"/>
                                          </p:val>
                                        </p:tav>
                                        <p:tav tm="100000">
                                          <p:val>
                                            <p:strVal val="#ppt_x"/>
                                          </p:val>
                                        </p:tav>
                                      </p:tavLst>
                                    </p:anim>
                                    <p:anim calcmode="lin" valueType="num">
                                      <p:cBhvr>
                                        <p:cTn id="122" dur="500" fill="hold"/>
                                        <p:tgtEl>
                                          <p:spTgt spid="2060"/>
                                        </p:tgtEl>
                                        <p:attrNameLst>
                                          <p:attrName>ppt_y</p:attrName>
                                        </p:attrNameLst>
                                      </p:cBhvr>
                                      <p:tavLst>
                                        <p:tav tm="0">
                                          <p:val>
                                            <p:strVal val="#ppt_y+.1"/>
                                          </p:val>
                                        </p:tav>
                                        <p:tav tm="100000">
                                          <p:val>
                                            <p:strVal val="#ppt_y"/>
                                          </p:val>
                                        </p:tav>
                                      </p:tavLst>
                                    </p:anim>
                                  </p:childTnLst>
                                </p:cTn>
                              </p:par>
                            </p:childTnLst>
                          </p:cTn>
                        </p:par>
                      </p:childTnLst>
                    </p:cTn>
                  </p:par>
                  <p:par>
                    <p:cTn id="123" fill="hold">
                      <p:stCondLst>
                        <p:cond delay="indefinite"/>
                      </p:stCondLst>
                      <p:childTnLst>
                        <p:par>
                          <p:cTn id="124" fill="hold">
                            <p:stCondLst>
                              <p:cond delay="0"/>
                            </p:stCondLst>
                            <p:childTnLst>
                              <p:par>
                                <p:cTn id="125" presetID="42" presetClass="entr" presetSubtype="0" fill="hold" nodeType="clickEffect">
                                  <p:stCondLst>
                                    <p:cond delay="0"/>
                                  </p:stCondLst>
                                  <p:childTnLst>
                                    <p:set>
                                      <p:cBhvr>
                                        <p:cTn id="126" dur="1" fill="hold">
                                          <p:stCondLst>
                                            <p:cond delay="0"/>
                                          </p:stCondLst>
                                        </p:cTn>
                                        <p:tgtEl>
                                          <p:spTgt spid="2064"/>
                                        </p:tgtEl>
                                        <p:attrNameLst>
                                          <p:attrName>style.visibility</p:attrName>
                                        </p:attrNameLst>
                                      </p:cBhvr>
                                      <p:to>
                                        <p:strVal val="visible"/>
                                      </p:to>
                                    </p:set>
                                    <p:animEffect transition="in" filter="fade">
                                      <p:cBhvr>
                                        <p:cTn id="127" dur="500"/>
                                        <p:tgtEl>
                                          <p:spTgt spid="2064"/>
                                        </p:tgtEl>
                                      </p:cBhvr>
                                    </p:animEffect>
                                    <p:anim calcmode="lin" valueType="num">
                                      <p:cBhvr>
                                        <p:cTn id="128" dur="500" fill="hold"/>
                                        <p:tgtEl>
                                          <p:spTgt spid="2064"/>
                                        </p:tgtEl>
                                        <p:attrNameLst>
                                          <p:attrName>ppt_x</p:attrName>
                                        </p:attrNameLst>
                                      </p:cBhvr>
                                      <p:tavLst>
                                        <p:tav tm="0">
                                          <p:val>
                                            <p:strVal val="#ppt_x"/>
                                          </p:val>
                                        </p:tav>
                                        <p:tav tm="100000">
                                          <p:val>
                                            <p:strVal val="#ppt_x"/>
                                          </p:val>
                                        </p:tav>
                                      </p:tavLst>
                                    </p:anim>
                                    <p:anim calcmode="lin" valueType="num">
                                      <p:cBhvr>
                                        <p:cTn id="129" dur="500" fill="hold"/>
                                        <p:tgtEl>
                                          <p:spTgt spid="2064"/>
                                        </p:tgtEl>
                                        <p:attrNameLst>
                                          <p:attrName>ppt_y</p:attrName>
                                        </p:attrNameLst>
                                      </p:cBhvr>
                                      <p:tavLst>
                                        <p:tav tm="0">
                                          <p:val>
                                            <p:strVal val="#ppt_y+.1"/>
                                          </p:val>
                                        </p:tav>
                                        <p:tav tm="100000">
                                          <p:val>
                                            <p:strVal val="#ppt_y"/>
                                          </p:val>
                                        </p:tav>
                                      </p:tavLst>
                                    </p:anim>
                                  </p:childTnLst>
                                </p:cTn>
                              </p:par>
                            </p:childTnLst>
                          </p:cTn>
                        </p:par>
                      </p:childTnLst>
                    </p:cTn>
                  </p:par>
                  <p:par>
                    <p:cTn id="130" fill="hold">
                      <p:stCondLst>
                        <p:cond delay="indefinite"/>
                      </p:stCondLst>
                      <p:childTnLst>
                        <p:par>
                          <p:cTn id="131" fill="hold">
                            <p:stCondLst>
                              <p:cond delay="0"/>
                            </p:stCondLst>
                            <p:childTnLst>
                              <p:par>
                                <p:cTn id="132" presetID="42" presetClass="entr" presetSubtype="0" fill="hold" nodeType="clickEffect">
                                  <p:stCondLst>
                                    <p:cond delay="0"/>
                                  </p:stCondLst>
                                  <p:childTnLst>
                                    <p:set>
                                      <p:cBhvr>
                                        <p:cTn id="133" dur="1" fill="hold">
                                          <p:stCondLst>
                                            <p:cond delay="0"/>
                                          </p:stCondLst>
                                        </p:cTn>
                                        <p:tgtEl>
                                          <p:spTgt spid="2068"/>
                                        </p:tgtEl>
                                        <p:attrNameLst>
                                          <p:attrName>style.visibility</p:attrName>
                                        </p:attrNameLst>
                                      </p:cBhvr>
                                      <p:to>
                                        <p:strVal val="visible"/>
                                      </p:to>
                                    </p:set>
                                    <p:animEffect transition="in" filter="fade">
                                      <p:cBhvr>
                                        <p:cTn id="134" dur="500"/>
                                        <p:tgtEl>
                                          <p:spTgt spid="2068"/>
                                        </p:tgtEl>
                                      </p:cBhvr>
                                    </p:animEffect>
                                    <p:anim calcmode="lin" valueType="num">
                                      <p:cBhvr>
                                        <p:cTn id="135" dur="500" fill="hold"/>
                                        <p:tgtEl>
                                          <p:spTgt spid="2068"/>
                                        </p:tgtEl>
                                        <p:attrNameLst>
                                          <p:attrName>ppt_x</p:attrName>
                                        </p:attrNameLst>
                                      </p:cBhvr>
                                      <p:tavLst>
                                        <p:tav tm="0">
                                          <p:val>
                                            <p:strVal val="#ppt_x"/>
                                          </p:val>
                                        </p:tav>
                                        <p:tav tm="100000">
                                          <p:val>
                                            <p:strVal val="#ppt_x"/>
                                          </p:val>
                                        </p:tav>
                                      </p:tavLst>
                                    </p:anim>
                                    <p:anim calcmode="lin" valueType="num">
                                      <p:cBhvr>
                                        <p:cTn id="136" dur="500" fill="hold"/>
                                        <p:tgtEl>
                                          <p:spTgt spid="2068"/>
                                        </p:tgtEl>
                                        <p:attrNameLst>
                                          <p:attrName>ppt_y</p:attrName>
                                        </p:attrNameLst>
                                      </p:cBhvr>
                                      <p:tavLst>
                                        <p:tav tm="0">
                                          <p:val>
                                            <p:strVal val="#ppt_y+.1"/>
                                          </p:val>
                                        </p:tav>
                                        <p:tav tm="100000">
                                          <p:val>
                                            <p:strVal val="#ppt_y"/>
                                          </p:val>
                                        </p:tav>
                                      </p:tavLst>
                                    </p:anim>
                                  </p:childTnLst>
                                </p:cTn>
                              </p:par>
                            </p:childTnLst>
                          </p:cTn>
                        </p:par>
                      </p:childTnLst>
                    </p:cTn>
                  </p:par>
                  <p:par>
                    <p:cTn id="137" fill="hold">
                      <p:stCondLst>
                        <p:cond delay="indefinite"/>
                      </p:stCondLst>
                      <p:childTnLst>
                        <p:par>
                          <p:cTn id="138" fill="hold">
                            <p:stCondLst>
                              <p:cond delay="0"/>
                            </p:stCondLst>
                            <p:childTnLst>
                              <p:par>
                                <p:cTn id="139" presetID="42" presetClass="entr" presetSubtype="0" fill="hold" nodeType="clickEffect">
                                  <p:stCondLst>
                                    <p:cond delay="0"/>
                                  </p:stCondLst>
                                  <p:childTnLst>
                                    <p:set>
                                      <p:cBhvr>
                                        <p:cTn id="140" dur="1" fill="hold">
                                          <p:stCondLst>
                                            <p:cond delay="0"/>
                                          </p:stCondLst>
                                        </p:cTn>
                                        <p:tgtEl>
                                          <p:spTgt spid="2070"/>
                                        </p:tgtEl>
                                        <p:attrNameLst>
                                          <p:attrName>style.visibility</p:attrName>
                                        </p:attrNameLst>
                                      </p:cBhvr>
                                      <p:to>
                                        <p:strVal val="visible"/>
                                      </p:to>
                                    </p:set>
                                    <p:animEffect transition="in" filter="fade">
                                      <p:cBhvr>
                                        <p:cTn id="141" dur="500"/>
                                        <p:tgtEl>
                                          <p:spTgt spid="2070"/>
                                        </p:tgtEl>
                                      </p:cBhvr>
                                    </p:animEffect>
                                    <p:anim calcmode="lin" valueType="num">
                                      <p:cBhvr>
                                        <p:cTn id="142" dur="500" fill="hold"/>
                                        <p:tgtEl>
                                          <p:spTgt spid="2070"/>
                                        </p:tgtEl>
                                        <p:attrNameLst>
                                          <p:attrName>ppt_x</p:attrName>
                                        </p:attrNameLst>
                                      </p:cBhvr>
                                      <p:tavLst>
                                        <p:tav tm="0">
                                          <p:val>
                                            <p:strVal val="#ppt_x"/>
                                          </p:val>
                                        </p:tav>
                                        <p:tav tm="100000">
                                          <p:val>
                                            <p:strVal val="#ppt_x"/>
                                          </p:val>
                                        </p:tav>
                                      </p:tavLst>
                                    </p:anim>
                                    <p:anim calcmode="lin" valueType="num">
                                      <p:cBhvr>
                                        <p:cTn id="143" dur="500" fill="hold"/>
                                        <p:tgtEl>
                                          <p:spTgt spid="2070"/>
                                        </p:tgtEl>
                                        <p:attrNameLst>
                                          <p:attrName>ppt_y</p:attrName>
                                        </p:attrNameLst>
                                      </p:cBhvr>
                                      <p:tavLst>
                                        <p:tav tm="0">
                                          <p:val>
                                            <p:strVal val="#ppt_y+.1"/>
                                          </p:val>
                                        </p:tav>
                                        <p:tav tm="100000">
                                          <p:val>
                                            <p:strVal val="#ppt_y"/>
                                          </p:val>
                                        </p:tav>
                                      </p:tavLst>
                                    </p:anim>
                                  </p:childTnLst>
                                </p:cTn>
                              </p:par>
                            </p:childTnLst>
                          </p:cTn>
                        </p:par>
                      </p:childTnLst>
                    </p:cTn>
                  </p:par>
                  <p:par>
                    <p:cTn id="144" fill="hold">
                      <p:stCondLst>
                        <p:cond delay="indefinite"/>
                      </p:stCondLst>
                      <p:childTnLst>
                        <p:par>
                          <p:cTn id="145" fill="hold">
                            <p:stCondLst>
                              <p:cond delay="0"/>
                            </p:stCondLst>
                            <p:childTnLst>
                              <p:par>
                                <p:cTn id="146" presetID="42" presetClass="entr" presetSubtype="0" fill="hold" nodeType="clickEffect">
                                  <p:stCondLst>
                                    <p:cond delay="0"/>
                                  </p:stCondLst>
                                  <p:childTnLst>
                                    <p:set>
                                      <p:cBhvr>
                                        <p:cTn id="147" dur="1" fill="hold">
                                          <p:stCondLst>
                                            <p:cond delay="0"/>
                                          </p:stCondLst>
                                        </p:cTn>
                                        <p:tgtEl>
                                          <p:spTgt spid="2066"/>
                                        </p:tgtEl>
                                        <p:attrNameLst>
                                          <p:attrName>style.visibility</p:attrName>
                                        </p:attrNameLst>
                                      </p:cBhvr>
                                      <p:to>
                                        <p:strVal val="visible"/>
                                      </p:to>
                                    </p:set>
                                    <p:animEffect transition="in" filter="fade">
                                      <p:cBhvr>
                                        <p:cTn id="148" dur="500"/>
                                        <p:tgtEl>
                                          <p:spTgt spid="2066"/>
                                        </p:tgtEl>
                                      </p:cBhvr>
                                    </p:animEffect>
                                    <p:anim calcmode="lin" valueType="num">
                                      <p:cBhvr>
                                        <p:cTn id="149" dur="500" fill="hold"/>
                                        <p:tgtEl>
                                          <p:spTgt spid="2066"/>
                                        </p:tgtEl>
                                        <p:attrNameLst>
                                          <p:attrName>ppt_x</p:attrName>
                                        </p:attrNameLst>
                                      </p:cBhvr>
                                      <p:tavLst>
                                        <p:tav tm="0">
                                          <p:val>
                                            <p:strVal val="#ppt_x"/>
                                          </p:val>
                                        </p:tav>
                                        <p:tav tm="100000">
                                          <p:val>
                                            <p:strVal val="#ppt_x"/>
                                          </p:val>
                                        </p:tav>
                                      </p:tavLst>
                                    </p:anim>
                                    <p:anim calcmode="lin" valueType="num">
                                      <p:cBhvr>
                                        <p:cTn id="150" dur="500" fill="hold"/>
                                        <p:tgtEl>
                                          <p:spTgt spid="2066"/>
                                        </p:tgtEl>
                                        <p:attrNameLst>
                                          <p:attrName>ppt_y</p:attrName>
                                        </p:attrNameLst>
                                      </p:cBhvr>
                                      <p:tavLst>
                                        <p:tav tm="0">
                                          <p:val>
                                            <p:strVal val="#ppt_y+.1"/>
                                          </p:val>
                                        </p:tav>
                                        <p:tav tm="100000">
                                          <p:val>
                                            <p:strVal val="#ppt_y"/>
                                          </p:val>
                                        </p:tav>
                                      </p:tavLst>
                                    </p:anim>
                                  </p:childTnLst>
                                </p:cTn>
                              </p:par>
                            </p:childTnLst>
                          </p:cTn>
                        </p:par>
                      </p:childTnLst>
                    </p:cTn>
                  </p:par>
                  <p:par>
                    <p:cTn id="151" fill="hold">
                      <p:stCondLst>
                        <p:cond delay="indefinite"/>
                      </p:stCondLst>
                      <p:childTnLst>
                        <p:par>
                          <p:cTn id="152" fill="hold">
                            <p:stCondLst>
                              <p:cond delay="0"/>
                            </p:stCondLst>
                            <p:childTnLst>
                              <p:par>
                                <p:cTn id="153" presetID="42" presetClass="entr" presetSubtype="0" fill="hold" nodeType="clickEffect">
                                  <p:stCondLst>
                                    <p:cond delay="0"/>
                                  </p:stCondLst>
                                  <p:childTnLst>
                                    <p:set>
                                      <p:cBhvr>
                                        <p:cTn id="154" dur="1" fill="hold">
                                          <p:stCondLst>
                                            <p:cond delay="0"/>
                                          </p:stCondLst>
                                        </p:cTn>
                                        <p:tgtEl>
                                          <p:spTgt spid="2072"/>
                                        </p:tgtEl>
                                        <p:attrNameLst>
                                          <p:attrName>style.visibility</p:attrName>
                                        </p:attrNameLst>
                                      </p:cBhvr>
                                      <p:to>
                                        <p:strVal val="visible"/>
                                      </p:to>
                                    </p:set>
                                    <p:animEffect transition="in" filter="fade">
                                      <p:cBhvr>
                                        <p:cTn id="155" dur="500"/>
                                        <p:tgtEl>
                                          <p:spTgt spid="2072"/>
                                        </p:tgtEl>
                                      </p:cBhvr>
                                    </p:animEffect>
                                    <p:anim calcmode="lin" valueType="num">
                                      <p:cBhvr>
                                        <p:cTn id="156" dur="500" fill="hold"/>
                                        <p:tgtEl>
                                          <p:spTgt spid="2072"/>
                                        </p:tgtEl>
                                        <p:attrNameLst>
                                          <p:attrName>ppt_x</p:attrName>
                                        </p:attrNameLst>
                                      </p:cBhvr>
                                      <p:tavLst>
                                        <p:tav tm="0">
                                          <p:val>
                                            <p:strVal val="#ppt_x"/>
                                          </p:val>
                                        </p:tav>
                                        <p:tav tm="100000">
                                          <p:val>
                                            <p:strVal val="#ppt_x"/>
                                          </p:val>
                                        </p:tav>
                                      </p:tavLst>
                                    </p:anim>
                                    <p:anim calcmode="lin" valueType="num">
                                      <p:cBhvr>
                                        <p:cTn id="157" dur="500" fill="hold"/>
                                        <p:tgtEl>
                                          <p:spTgt spid="2072"/>
                                        </p:tgtEl>
                                        <p:attrNameLst>
                                          <p:attrName>ppt_y</p:attrName>
                                        </p:attrNameLst>
                                      </p:cBhvr>
                                      <p:tavLst>
                                        <p:tav tm="0">
                                          <p:val>
                                            <p:strVal val="#ppt_y+.1"/>
                                          </p:val>
                                        </p:tav>
                                        <p:tav tm="100000">
                                          <p:val>
                                            <p:strVal val="#ppt_y"/>
                                          </p:val>
                                        </p:tav>
                                      </p:tavLst>
                                    </p:anim>
                                  </p:childTnLst>
                                </p:cTn>
                              </p:par>
                            </p:childTnLst>
                          </p:cTn>
                        </p:par>
                      </p:childTnLst>
                    </p:cTn>
                  </p:par>
                  <p:par>
                    <p:cTn id="158" fill="hold">
                      <p:stCondLst>
                        <p:cond delay="indefinite"/>
                      </p:stCondLst>
                      <p:childTnLst>
                        <p:par>
                          <p:cTn id="159" fill="hold">
                            <p:stCondLst>
                              <p:cond delay="0"/>
                            </p:stCondLst>
                            <p:childTnLst>
                              <p:par>
                                <p:cTn id="160" presetID="42" presetClass="entr" presetSubtype="0" fill="hold" nodeType="clickEffect">
                                  <p:stCondLst>
                                    <p:cond delay="0"/>
                                  </p:stCondLst>
                                  <p:childTnLst>
                                    <p:set>
                                      <p:cBhvr>
                                        <p:cTn id="161" dur="1" fill="hold">
                                          <p:stCondLst>
                                            <p:cond delay="0"/>
                                          </p:stCondLst>
                                        </p:cTn>
                                        <p:tgtEl>
                                          <p:spTgt spid="2058"/>
                                        </p:tgtEl>
                                        <p:attrNameLst>
                                          <p:attrName>style.visibility</p:attrName>
                                        </p:attrNameLst>
                                      </p:cBhvr>
                                      <p:to>
                                        <p:strVal val="visible"/>
                                      </p:to>
                                    </p:set>
                                    <p:animEffect transition="in" filter="fade">
                                      <p:cBhvr>
                                        <p:cTn id="162" dur="500"/>
                                        <p:tgtEl>
                                          <p:spTgt spid="2058"/>
                                        </p:tgtEl>
                                      </p:cBhvr>
                                    </p:animEffect>
                                    <p:anim calcmode="lin" valueType="num">
                                      <p:cBhvr>
                                        <p:cTn id="163" dur="500" fill="hold"/>
                                        <p:tgtEl>
                                          <p:spTgt spid="2058"/>
                                        </p:tgtEl>
                                        <p:attrNameLst>
                                          <p:attrName>ppt_x</p:attrName>
                                        </p:attrNameLst>
                                      </p:cBhvr>
                                      <p:tavLst>
                                        <p:tav tm="0">
                                          <p:val>
                                            <p:strVal val="#ppt_x"/>
                                          </p:val>
                                        </p:tav>
                                        <p:tav tm="100000">
                                          <p:val>
                                            <p:strVal val="#ppt_x"/>
                                          </p:val>
                                        </p:tav>
                                      </p:tavLst>
                                    </p:anim>
                                    <p:anim calcmode="lin" valueType="num">
                                      <p:cBhvr>
                                        <p:cTn id="164" dur="500" fill="hold"/>
                                        <p:tgtEl>
                                          <p:spTgt spid="2058"/>
                                        </p:tgtEl>
                                        <p:attrNameLst>
                                          <p:attrName>ppt_y</p:attrName>
                                        </p:attrNameLst>
                                      </p:cBhvr>
                                      <p:tavLst>
                                        <p:tav tm="0">
                                          <p:val>
                                            <p:strVal val="#ppt_y+.1"/>
                                          </p:val>
                                        </p:tav>
                                        <p:tav tm="100000">
                                          <p:val>
                                            <p:strVal val="#ppt_y"/>
                                          </p:val>
                                        </p:tav>
                                      </p:tavLst>
                                    </p:anim>
                                  </p:childTnLst>
                                </p:cTn>
                              </p:par>
                            </p:childTnLst>
                          </p:cTn>
                        </p:par>
                      </p:childTnLst>
                    </p:cTn>
                  </p:par>
                  <p:par>
                    <p:cTn id="165" fill="hold">
                      <p:stCondLst>
                        <p:cond delay="indefinite"/>
                      </p:stCondLst>
                      <p:childTnLst>
                        <p:par>
                          <p:cTn id="166" fill="hold">
                            <p:stCondLst>
                              <p:cond delay="0"/>
                            </p:stCondLst>
                            <p:childTnLst>
                              <p:par>
                                <p:cTn id="167" presetID="10" presetClass="entr" presetSubtype="0" fill="hold" nodeType="clickEffect">
                                  <p:stCondLst>
                                    <p:cond delay="0"/>
                                  </p:stCondLst>
                                  <p:childTnLst>
                                    <p:set>
                                      <p:cBhvr>
                                        <p:cTn id="168" dur="1" fill="hold">
                                          <p:stCondLst>
                                            <p:cond delay="0"/>
                                          </p:stCondLst>
                                        </p:cTn>
                                        <p:tgtEl>
                                          <p:spTgt spid="2069"/>
                                        </p:tgtEl>
                                        <p:attrNameLst>
                                          <p:attrName>style.visibility</p:attrName>
                                        </p:attrNameLst>
                                      </p:cBhvr>
                                      <p:to>
                                        <p:strVal val="visible"/>
                                      </p:to>
                                    </p:set>
                                    <p:animEffect transition="in" filter="fade">
                                      <p:cBhvr>
                                        <p:cTn id="169" dur="500"/>
                                        <p:tgtEl>
                                          <p:spTgt spid="2069"/>
                                        </p:tgtEl>
                                      </p:cBhvr>
                                    </p:animEffect>
                                  </p:childTnLst>
                                </p:cTn>
                              </p:par>
                            </p:childTnLst>
                          </p:cTn>
                        </p:par>
                      </p:childTnLst>
                    </p:cTn>
                  </p:par>
                  <p:par>
                    <p:cTn id="170" fill="hold">
                      <p:stCondLst>
                        <p:cond delay="indefinite"/>
                      </p:stCondLst>
                      <p:childTnLst>
                        <p:par>
                          <p:cTn id="171" fill="hold">
                            <p:stCondLst>
                              <p:cond delay="0"/>
                            </p:stCondLst>
                            <p:childTnLst>
                              <p:par>
                                <p:cTn id="172" presetID="9" presetClass="exit" presetSubtype="0" fill="hold" nodeType="clickEffect">
                                  <p:stCondLst>
                                    <p:cond delay="0"/>
                                  </p:stCondLst>
                                  <p:childTnLst>
                                    <p:animEffect transition="out" filter="dissolve">
                                      <p:cBhvr>
                                        <p:cTn id="173" dur="500"/>
                                        <p:tgtEl>
                                          <p:spTgt spid="2069"/>
                                        </p:tgtEl>
                                      </p:cBhvr>
                                    </p:animEffect>
                                    <p:set>
                                      <p:cBhvr>
                                        <p:cTn id="174" dur="1" fill="hold">
                                          <p:stCondLst>
                                            <p:cond delay="499"/>
                                          </p:stCondLst>
                                        </p:cTn>
                                        <p:tgtEl>
                                          <p:spTgt spid="2069"/>
                                        </p:tgtEl>
                                        <p:attrNameLst>
                                          <p:attrName>style.visibility</p:attrName>
                                        </p:attrNameLst>
                                      </p:cBhvr>
                                      <p:to>
                                        <p:strVal val="hidden"/>
                                      </p:to>
                                    </p:set>
                                  </p:childTnLst>
                                </p:cTn>
                              </p:par>
                              <p:par>
                                <p:cTn id="175" presetID="2" presetClass="entr" presetSubtype="4" fill="hold" nodeType="withEffect">
                                  <p:stCondLst>
                                    <p:cond delay="0"/>
                                  </p:stCondLst>
                                  <p:childTnLst>
                                    <p:set>
                                      <p:cBhvr>
                                        <p:cTn id="176" dur="1" fill="hold">
                                          <p:stCondLst>
                                            <p:cond delay="0"/>
                                          </p:stCondLst>
                                        </p:cTn>
                                        <p:tgtEl>
                                          <p:spTgt spid="2071"/>
                                        </p:tgtEl>
                                        <p:attrNameLst>
                                          <p:attrName>style.visibility</p:attrName>
                                        </p:attrNameLst>
                                      </p:cBhvr>
                                      <p:to>
                                        <p:strVal val="visible"/>
                                      </p:to>
                                    </p:set>
                                    <p:anim calcmode="lin" valueType="num">
                                      <p:cBhvr additive="base">
                                        <p:cTn id="177" dur="500" fill="hold"/>
                                        <p:tgtEl>
                                          <p:spTgt spid="2071"/>
                                        </p:tgtEl>
                                        <p:attrNameLst>
                                          <p:attrName>ppt_x</p:attrName>
                                        </p:attrNameLst>
                                      </p:cBhvr>
                                      <p:tavLst>
                                        <p:tav tm="0">
                                          <p:val>
                                            <p:strVal val="#ppt_x"/>
                                          </p:val>
                                        </p:tav>
                                        <p:tav tm="100000">
                                          <p:val>
                                            <p:strVal val="#ppt_x"/>
                                          </p:val>
                                        </p:tav>
                                      </p:tavLst>
                                    </p:anim>
                                    <p:anim calcmode="lin" valueType="num">
                                      <p:cBhvr additive="base">
                                        <p:cTn id="178" dur="500" fill="hold"/>
                                        <p:tgtEl>
                                          <p:spTgt spid="2071"/>
                                        </p:tgtEl>
                                        <p:attrNameLst>
                                          <p:attrName>ppt_y</p:attrName>
                                        </p:attrNameLst>
                                      </p:cBhvr>
                                      <p:tavLst>
                                        <p:tav tm="0">
                                          <p:val>
                                            <p:strVal val="1+#ppt_h/2"/>
                                          </p:val>
                                        </p:tav>
                                        <p:tav tm="100000">
                                          <p:val>
                                            <p:strVal val="#ppt_y"/>
                                          </p:val>
                                        </p:tav>
                                      </p:tavLst>
                                    </p:anim>
                                  </p:childTnLst>
                                </p:cTn>
                              </p:par>
                            </p:childTnLst>
                          </p:cTn>
                        </p:par>
                      </p:childTnLst>
                    </p:cTn>
                  </p:par>
                  <p:par>
                    <p:cTn id="179" fill="hold">
                      <p:stCondLst>
                        <p:cond delay="indefinite"/>
                      </p:stCondLst>
                      <p:childTnLst>
                        <p:par>
                          <p:cTn id="180" fill="hold">
                            <p:stCondLst>
                              <p:cond delay="0"/>
                            </p:stCondLst>
                            <p:childTnLst>
                              <p:par>
                                <p:cTn id="181" presetID="6" presetClass="emph" presetSubtype="0" fill="hold" nodeType="clickEffect">
                                  <p:stCondLst>
                                    <p:cond delay="0"/>
                                  </p:stCondLst>
                                  <p:childTnLst>
                                    <p:animScale>
                                      <p:cBhvr>
                                        <p:cTn id="182" dur="3000" fill="hold"/>
                                        <p:tgtEl>
                                          <p:spTgt spid="2062"/>
                                        </p:tgtEl>
                                      </p:cBhvr>
                                      <p:by x="400000" y="400000"/>
                                    </p:animScale>
                                  </p:childTnLst>
                                </p:cTn>
                              </p:par>
                              <p:par>
                                <p:cTn id="183" presetID="15" presetClass="exit" presetSubtype="0" fill="hold" nodeType="withEffect">
                                  <p:stCondLst>
                                    <p:cond delay="2100"/>
                                  </p:stCondLst>
                                  <p:childTnLst>
                                    <p:anim calcmode="lin" valueType="num">
                                      <p:cBhvr>
                                        <p:cTn id="184" dur="1000"/>
                                        <p:tgtEl>
                                          <p:spTgt spid="2062"/>
                                        </p:tgtEl>
                                        <p:attrNameLst>
                                          <p:attrName>ppt_w</p:attrName>
                                        </p:attrNameLst>
                                      </p:cBhvr>
                                      <p:tavLst>
                                        <p:tav tm="0">
                                          <p:val>
                                            <p:strVal val="ppt_w"/>
                                          </p:val>
                                        </p:tav>
                                        <p:tav tm="100000">
                                          <p:val>
                                            <p:fltVal val="0"/>
                                          </p:val>
                                        </p:tav>
                                      </p:tavLst>
                                    </p:anim>
                                    <p:anim calcmode="lin" valueType="num">
                                      <p:cBhvr>
                                        <p:cTn id="185" dur="1000"/>
                                        <p:tgtEl>
                                          <p:spTgt spid="2062"/>
                                        </p:tgtEl>
                                        <p:attrNameLst>
                                          <p:attrName>ppt_h</p:attrName>
                                        </p:attrNameLst>
                                      </p:cBhvr>
                                      <p:tavLst>
                                        <p:tav tm="0">
                                          <p:val>
                                            <p:strVal val="ppt_h"/>
                                          </p:val>
                                        </p:tav>
                                        <p:tav tm="100000">
                                          <p:val>
                                            <p:fltVal val="0"/>
                                          </p:val>
                                        </p:tav>
                                      </p:tavLst>
                                    </p:anim>
                                    <p:anim calcmode="lin" valueType="num">
                                      <p:cBhvr>
                                        <p:cTn id="186" dur="1000"/>
                                        <p:tgtEl>
                                          <p:spTgt spid="2062"/>
                                        </p:tgtEl>
                                        <p:attrNameLst>
                                          <p:attrName>ppt_x</p:attrName>
                                        </p:attrNameLst>
                                      </p:cBhvr>
                                      <p:tavLst>
                                        <p:tav tm="0">
                                          <p:val>
                                            <p:strVal val="ppt_x"/>
                                          </p:val>
                                        </p:tav>
                                        <p:tav tm="5000">
                                          <p:val>
                                            <p:strVal val="ppt_x+-0.0500*(ppt_x*0.9511+(1-ppt_y)*0.3090)"/>
                                          </p:val>
                                        </p:tav>
                                        <p:tav tm="10000">
                                          <p:val>
                                            <p:strVal val="ppt_x+-0.1000*(ppt_x*0.8090+(1-ppt_y)*0.5878)"/>
                                          </p:val>
                                        </p:tav>
                                        <p:tav tm="15000">
                                          <p:val>
                                            <p:strVal val="ppt_x+-0.1500*(ppt_x*0.5878+(1-ppt_y)*0.8090)"/>
                                          </p:val>
                                        </p:tav>
                                        <p:tav tm="20000">
                                          <p:val>
                                            <p:strVal val="ppt_x+-0.2000*(ppt_x*0.3090+(1-ppt_y)*0.9511)"/>
                                          </p:val>
                                        </p:tav>
                                        <p:tav tm="25000">
                                          <p:val>
                                            <p:strVal val="ppt_x+-0.2500*(ppt_x*-0.0000+(1-ppt_y)*1.0000)"/>
                                          </p:val>
                                        </p:tav>
                                        <p:tav tm="30000">
                                          <p:val>
                                            <p:strVal val="ppt_x+-0.3000*(ppt_x*-0.3090+(1-ppt_y)*0.9511)"/>
                                          </p:val>
                                        </p:tav>
                                        <p:tav tm="35000">
                                          <p:val>
                                            <p:strVal val="ppt_x+-0.3500*(ppt_x*-0.5878+(1-ppt_y)*0.8090)"/>
                                          </p:val>
                                        </p:tav>
                                        <p:tav tm="40000">
                                          <p:val>
                                            <p:strVal val="ppt_x+-0.4000*(ppt_x*-0.8090+(1-ppt_y)*0.5878)"/>
                                          </p:val>
                                        </p:tav>
                                        <p:tav tm="45000">
                                          <p:val>
                                            <p:strVal val="ppt_x+-0.4500*(ppt_x*-0.9511+(1-ppt_y)*0.3090)"/>
                                          </p:val>
                                        </p:tav>
                                        <p:tav tm="50000">
                                          <p:val>
                                            <p:strVal val="ppt_x+-0.5000*(ppt_x*-1.0000+(1-ppt_y)*-0.0000)"/>
                                          </p:val>
                                        </p:tav>
                                        <p:tav tm="55000">
                                          <p:val>
                                            <p:strVal val="ppt_x+-0.5500*(ppt_x*-0.9511+(1-ppt_y)*-0.3090)"/>
                                          </p:val>
                                        </p:tav>
                                        <p:tav tm="60000">
                                          <p:val>
                                            <p:strVal val="ppt_x+-0.6000*(ppt_x*-0.8090+(1-ppt_y)*-0.5878)"/>
                                          </p:val>
                                        </p:tav>
                                        <p:tav tm="65000">
                                          <p:val>
                                            <p:strVal val="ppt_x+-0.6500*(ppt_x*-0.5878+(1-ppt_y)*-0.8090)"/>
                                          </p:val>
                                        </p:tav>
                                        <p:tav tm="70000">
                                          <p:val>
                                            <p:strVal val="ppt_x+-0.7000*(ppt_x*-0.3090+(1-ppt_y)*-0.9511)"/>
                                          </p:val>
                                        </p:tav>
                                        <p:tav tm="75000">
                                          <p:val>
                                            <p:strVal val="ppt_x+-0.7500*(ppt_x*0.0000+(1-ppt_y)*-1.0000)"/>
                                          </p:val>
                                        </p:tav>
                                        <p:tav tm="80000">
                                          <p:val>
                                            <p:strVal val="ppt_x+-0.8000*(ppt_x*0.3090+(1-ppt_y)*-0.9511)"/>
                                          </p:val>
                                        </p:tav>
                                        <p:tav tm="85000">
                                          <p:val>
                                            <p:strVal val="ppt_x+-0.8500*(ppt_x*0.5878+(1-ppt_y)*-0.8090)"/>
                                          </p:val>
                                        </p:tav>
                                        <p:tav tm="90000">
                                          <p:val>
                                            <p:strVal val="ppt_x+-0.9000*(ppt_x*0.8090+(1-ppt_y)*-0.5878)"/>
                                          </p:val>
                                        </p:tav>
                                        <p:tav tm="95000">
                                          <p:val>
                                            <p:strVal val="ppt_x+-0.9500*(ppt_x*0.9511+(1-ppt_y)*-0.3090)"/>
                                          </p:val>
                                        </p:tav>
                                        <p:tav tm="100000">
                                          <p:val>
                                            <p:strVal val="ppt_x+-1.0000*(ppt_x*1.0000+(1-ppt_y)*0.0000)"/>
                                          </p:val>
                                        </p:tav>
                                      </p:tavLst>
                                    </p:anim>
                                    <p:anim calcmode="lin" valueType="num">
                                      <p:cBhvr>
                                        <p:cTn id="187" dur="1000"/>
                                        <p:tgtEl>
                                          <p:spTgt spid="2062"/>
                                        </p:tgtEl>
                                        <p:attrNameLst>
                                          <p:attrName>ppt_y</p:attrName>
                                        </p:attrNameLst>
                                      </p:cBhvr>
                                      <p:tavLst>
                                        <p:tav tm="0">
                                          <p:val>
                                            <p:strVal val="ppt_y"/>
                                          </p:val>
                                        </p:tav>
                                        <p:tav tm="5000">
                                          <p:val>
                                            <p:strVal val="ppt_y+-0.0500*(ppt_x*0.3090-(1-ppt_y)*0.9511)"/>
                                          </p:val>
                                        </p:tav>
                                        <p:tav tm="10000">
                                          <p:val>
                                            <p:strVal val="ppt_y+-0.1000*(ppt_x*0.5878-(1-ppt_y)*0.8090)"/>
                                          </p:val>
                                        </p:tav>
                                        <p:tav tm="15000">
                                          <p:val>
                                            <p:strVal val="ppt_y+-0.1500*(ppt_x*0.8090-(1-ppt_y)*0.5878)"/>
                                          </p:val>
                                        </p:tav>
                                        <p:tav tm="20000">
                                          <p:val>
                                            <p:strVal val="ppt_y+-0.2000*(ppt_x*0.9511-(1-ppt_y)*0.3090)"/>
                                          </p:val>
                                        </p:tav>
                                        <p:tav tm="25000">
                                          <p:val>
                                            <p:strVal val="ppt_y+-0.2500*(ppt_x*1.0000-(1-ppt_y)*-0.0000)"/>
                                          </p:val>
                                        </p:tav>
                                        <p:tav tm="30000">
                                          <p:val>
                                            <p:strVal val="ppt_y+-0.3000*(ppt_x*0.9511-(1-ppt_y)*-0.3090)"/>
                                          </p:val>
                                        </p:tav>
                                        <p:tav tm="35000">
                                          <p:val>
                                            <p:strVal val="ppt_y+-0.3500*(ppt_x*0.8090-(1-ppt_y)*-0.5878)"/>
                                          </p:val>
                                        </p:tav>
                                        <p:tav tm="40000">
                                          <p:val>
                                            <p:strVal val="ppt_y+-0.4000*(ppt_x*0.5878-(1-ppt_y)*-0.8090)"/>
                                          </p:val>
                                        </p:tav>
                                        <p:tav tm="45000">
                                          <p:val>
                                            <p:strVal val="ppt_y+-0.4500*(ppt_x*0.3090-(1-ppt_y)*-0.9511)"/>
                                          </p:val>
                                        </p:tav>
                                        <p:tav tm="50000">
                                          <p:val>
                                            <p:strVal val="ppt_y+-0.5000*(ppt_x*-0.0000-(1-ppt_y)*-1.0000)"/>
                                          </p:val>
                                        </p:tav>
                                        <p:tav tm="55000">
                                          <p:val>
                                            <p:strVal val="ppt_y+-0.5500*(ppt_x*-0.3090-(1-ppt_y)*-0.9511)"/>
                                          </p:val>
                                        </p:tav>
                                        <p:tav tm="60000">
                                          <p:val>
                                            <p:strVal val="ppt_y+-0.6000*(ppt_x*-0.5878-(1-ppt_y)*-0.8090)"/>
                                          </p:val>
                                        </p:tav>
                                        <p:tav tm="65000">
                                          <p:val>
                                            <p:strVal val="ppt_y+-0.6500*(ppt_x*-0.8090-(1-ppt_y)*-0.5878)"/>
                                          </p:val>
                                        </p:tav>
                                        <p:tav tm="70000">
                                          <p:val>
                                            <p:strVal val="ppt_y+-0.7000*(ppt_x*-0.9511-(1-ppt_y)*-0.3090)"/>
                                          </p:val>
                                        </p:tav>
                                        <p:tav tm="75000">
                                          <p:val>
                                            <p:strVal val="ppt_y+-0.7500*(ppt_x*-1.0000-(1-ppt_y)*0.0000)"/>
                                          </p:val>
                                        </p:tav>
                                        <p:tav tm="80000">
                                          <p:val>
                                            <p:strVal val="ppt_y+-0.8000*(ppt_x*-0.9511-(1-ppt_y)*0.3090)"/>
                                          </p:val>
                                        </p:tav>
                                        <p:tav tm="85000">
                                          <p:val>
                                            <p:strVal val="ppt_y+-0.8500*(ppt_x*-0.8090-(1-ppt_y)*0.5878)"/>
                                          </p:val>
                                        </p:tav>
                                        <p:tav tm="90000">
                                          <p:val>
                                            <p:strVal val="ppt_y+-0.9000*(ppt_x*-0.5878-(1-ppt_y)*0.8090)"/>
                                          </p:val>
                                        </p:tav>
                                        <p:tav tm="95000">
                                          <p:val>
                                            <p:strVal val="ppt_y+-0.9500*(ppt_x*-0.3090-(1-ppt_y)*0.9511)"/>
                                          </p:val>
                                        </p:tav>
                                        <p:tav tm="100000">
                                          <p:val>
                                            <p:strVal val="ppt_y+-1.0000*(ppt_x*0.0000-(1-ppt_y)*1.0000)"/>
                                          </p:val>
                                        </p:tav>
                                      </p:tavLst>
                                    </p:anim>
                                    <p:set>
                                      <p:cBhvr>
                                        <p:cTn id="188" dur="1" fill="hold">
                                          <p:stCondLst>
                                            <p:cond delay="999"/>
                                          </p:stCondLst>
                                        </p:cTn>
                                        <p:tgtEl>
                                          <p:spTgt spid="206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 name="Rectangle 2047">
            <a:extLst>
              <a:ext uri="{FF2B5EF4-FFF2-40B4-BE49-F238E27FC236}">
                <a16:creationId xmlns:a16="http://schemas.microsoft.com/office/drawing/2014/main" id="{7C3C7D40-1B00-4C86-9FA9-2B7F5B63E1EC}"/>
              </a:ext>
            </a:extLst>
          </p:cNvPr>
          <p:cNvSpPr/>
          <p:nvPr/>
        </p:nvSpPr>
        <p:spPr>
          <a:xfrm flipH="1">
            <a:off x="4124233" y="2133207"/>
            <a:ext cx="1718248" cy="1097960"/>
          </a:xfrm>
          <a:custGeom>
            <a:avLst/>
            <a:gdLst>
              <a:gd name="connsiteX0" fmla="*/ 0 w 2509520"/>
              <a:gd name="connsiteY0" fmla="*/ 0 h 771471"/>
              <a:gd name="connsiteX1" fmla="*/ 2509520 w 2509520"/>
              <a:gd name="connsiteY1" fmla="*/ 0 h 771471"/>
              <a:gd name="connsiteX2" fmla="*/ 2509520 w 2509520"/>
              <a:gd name="connsiteY2" fmla="*/ 771471 h 771471"/>
              <a:gd name="connsiteX3" fmla="*/ 0 w 2509520"/>
              <a:gd name="connsiteY3" fmla="*/ 771471 h 771471"/>
              <a:gd name="connsiteX4" fmla="*/ 0 w 2509520"/>
              <a:gd name="connsiteY4" fmla="*/ 0 h 771471"/>
              <a:gd name="connsiteX0" fmla="*/ 617220 w 2509520"/>
              <a:gd name="connsiteY0" fmla="*/ 312420 h 771471"/>
              <a:gd name="connsiteX1" fmla="*/ 2509520 w 2509520"/>
              <a:gd name="connsiteY1" fmla="*/ 0 h 771471"/>
              <a:gd name="connsiteX2" fmla="*/ 2509520 w 2509520"/>
              <a:gd name="connsiteY2" fmla="*/ 771471 h 771471"/>
              <a:gd name="connsiteX3" fmla="*/ 0 w 2509520"/>
              <a:gd name="connsiteY3" fmla="*/ 771471 h 771471"/>
              <a:gd name="connsiteX4" fmla="*/ 617220 w 2509520"/>
              <a:gd name="connsiteY4" fmla="*/ 312420 h 771471"/>
              <a:gd name="connsiteX0" fmla="*/ 414020 w 2509520"/>
              <a:gd name="connsiteY0" fmla="*/ 7620 h 771471"/>
              <a:gd name="connsiteX1" fmla="*/ 2509520 w 2509520"/>
              <a:gd name="connsiteY1" fmla="*/ 0 h 771471"/>
              <a:gd name="connsiteX2" fmla="*/ 2509520 w 2509520"/>
              <a:gd name="connsiteY2" fmla="*/ 771471 h 771471"/>
              <a:gd name="connsiteX3" fmla="*/ 0 w 2509520"/>
              <a:gd name="connsiteY3" fmla="*/ 771471 h 771471"/>
              <a:gd name="connsiteX4" fmla="*/ 414020 w 2509520"/>
              <a:gd name="connsiteY4" fmla="*/ 7620 h 771471"/>
              <a:gd name="connsiteX0" fmla="*/ 414020 w 2509520"/>
              <a:gd name="connsiteY0" fmla="*/ 0 h 763851"/>
              <a:gd name="connsiteX1" fmla="*/ 1788160 w 2509520"/>
              <a:gd name="connsiteY1" fmla="*/ 220980 h 763851"/>
              <a:gd name="connsiteX2" fmla="*/ 2509520 w 2509520"/>
              <a:gd name="connsiteY2" fmla="*/ 763851 h 763851"/>
              <a:gd name="connsiteX3" fmla="*/ 0 w 2509520"/>
              <a:gd name="connsiteY3" fmla="*/ 763851 h 763851"/>
              <a:gd name="connsiteX4" fmla="*/ 414020 w 2509520"/>
              <a:gd name="connsiteY4" fmla="*/ 0 h 763851"/>
              <a:gd name="connsiteX0" fmla="*/ 414020 w 2509520"/>
              <a:gd name="connsiteY0" fmla="*/ 2540 h 766391"/>
              <a:gd name="connsiteX1" fmla="*/ 2125980 w 2509520"/>
              <a:gd name="connsiteY1" fmla="*/ 0 h 766391"/>
              <a:gd name="connsiteX2" fmla="*/ 2509520 w 2509520"/>
              <a:gd name="connsiteY2" fmla="*/ 766391 h 766391"/>
              <a:gd name="connsiteX3" fmla="*/ 0 w 2509520"/>
              <a:gd name="connsiteY3" fmla="*/ 766391 h 766391"/>
              <a:gd name="connsiteX4" fmla="*/ 414020 w 2509520"/>
              <a:gd name="connsiteY4" fmla="*/ 2540 h 766391"/>
              <a:gd name="connsiteX0" fmla="*/ 414020 w 2509520"/>
              <a:gd name="connsiteY0" fmla="*/ 5080 h 768931"/>
              <a:gd name="connsiteX1" fmla="*/ 2125980 w 2509520"/>
              <a:gd name="connsiteY1" fmla="*/ 0 h 768931"/>
              <a:gd name="connsiteX2" fmla="*/ 2509520 w 2509520"/>
              <a:gd name="connsiteY2" fmla="*/ 768931 h 768931"/>
              <a:gd name="connsiteX3" fmla="*/ 0 w 2509520"/>
              <a:gd name="connsiteY3" fmla="*/ 768931 h 768931"/>
              <a:gd name="connsiteX4" fmla="*/ 414020 w 2509520"/>
              <a:gd name="connsiteY4" fmla="*/ 5080 h 768931"/>
              <a:gd name="connsiteX0" fmla="*/ 414020 w 2509520"/>
              <a:gd name="connsiteY0" fmla="*/ 1514 h 765365"/>
              <a:gd name="connsiteX1" fmla="*/ 1247657 w 2509520"/>
              <a:gd name="connsiteY1" fmla="*/ 0 h 765365"/>
              <a:gd name="connsiteX2" fmla="*/ 2509520 w 2509520"/>
              <a:gd name="connsiteY2" fmla="*/ 765365 h 765365"/>
              <a:gd name="connsiteX3" fmla="*/ 0 w 2509520"/>
              <a:gd name="connsiteY3" fmla="*/ 765365 h 765365"/>
              <a:gd name="connsiteX4" fmla="*/ 414020 w 2509520"/>
              <a:gd name="connsiteY4" fmla="*/ 1514 h 765365"/>
              <a:gd name="connsiteX0" fmla="*/ 414020 w 1257165"/>
              <a:gd name="connsiteY0" fmla="*/ 1514 h 765365"/>
              <a:gd name="connsiteX1" fmla="*/ 1247657 w 1257165"/>
              <a:gd name="connsiteY1" fmla="*/ 0 h 765365"/>
              <a:gd name="connsiteX2" fmla="*/ 1257165 w 1257165"/>
              <a:gd name="connsiteY2" fmla="*/ 763582 h 765365"/>
              <a:gd name="connsiteX3" fmla="*/ 0 w 1257165"/>
              <a:gd name="connsiteY3" fmla="*/ 765365 h 765365"/>
              <a:gd name="connsiteX4" fmla="*/ 414020 w 1257165"/>
              <a:gd name="connsiteY4" fmla="*/ 1514 h 765365"/>
              <a:gd name="connsiteX0" fmla="*/ 384246 w 1257165"/>
              <a:gd name="connsiteY0" fmla="*/ 1514 h 765365"/>
              <a:gd name="connsiteX1" fmla="*/ 1247657 w 1257165"/>
              <a:gd name="connsiteY1" fmla="*/ 0 h 765365"/>
              <a:gd name="connsiteX2" fmla="*/ 1257165 w 1257165"/>
              <a:gd name="connsiteY2" fmla="*/ 763582 h 765365"/>
              <a:gd name="connsiteX3" fmla="*/ 0 w 1257165"/>
              <a:gd name="connsiteY3" fmla="*/ 765365 h 765365"/>
              <a:gd name="connsiteX4" fmla="*/ 384246 w 1257165"/>
              <a:gd name="connsiteY4" fmla="*/ 1514 h 765365"/>
              <a:gd name="connsiteX0" fmla="*/ 369359 w 1242278"/>
              <a:gd name="connsiteY0" fmla="*/ 1514 h 767148"/>
              <a:gd name="connsiteX1" fmla="*/ 1232770 w 1242278"/>
              <a:gd name="connsiteY1" fmla="*/ 0 h 767148"/>
              <a:gd name="connsiteX2" fmla="*/ 1242278 w 1242278"/>
              <a:gd name="connsiteY2" fmla="*/ 763582 h 767148"/>
              <a:gd name="connsiteX3" fmla="*/ 0 w 1242278"/>
              <a:gd name="connsiteY3" fmla="*/ 767148 h 767148"/>
              <a:gd name="connsiteX4" fmla="*/ 369359 w 1242278"/>
              <a:gd name="connsiteY4" fmla="*/ 1514 h 767148"/>
              <a:gd name="connsiteX0" fmla="*/ 369359 w 1258822"/>
              <a:gd name="connsiteY0" fmla="*/ 5080 h 770714"/>
              <a:gd name="connsiteX1" fmla="*/ 1258822 w 1258822"/>
              <a:gd name="connsiteY1" fmla="*/ 0 h 770714"/>
              <a:gd name="connsiteX2" fmla="*/ 1242278 w 1258822"/>
              <a:gd name="connsiteY2" fmla="*/ 767148 h 770714"/>
              <a:gd name="connsiteX3" fmla="*/ 0 w 1258822"/>
              <a:gd name="connsiteY3" fmla="*/ 770714 h 770714"/>
              <a:gd name="connsiteX4" fmla="*/ 369359 w 1258822"/>
              <a:gd name="connsiteY4" fmla="*/ 5080 h 770714"/>
              <a:gd name="connsiteX0" fmla="*/ 369359 w 1258822"/>
              <a:gd name="connsiteY0" fmla="*/ 5080 h 770714"/>
              <a:gd name="connsiteX1" fmla="*/ 1258822 w 1258822"/>
              <a:gd name="connsiteY1" fmla="*/ 0 h 770714"/>
              <a:gd name="connsiteX2" fmla="*/ 1255304 w 1258822"/>
              <a:gd name="connsiteY2" fmla="*/ 770714 h 770714"/>
              <a:gd name="connsiteX3" fmla="*/ 0 w 1258822"/>
              <a:gd name="connsiteY3" fmla="*/ 770714 h 770714"/>
              <a:gd name="connsiteX4" fmla="*/ 369359 w 1258822"/>
              <a:gd name="connsiteY4" fmla="*/ 5080 h 7707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8822" h="770714">
                <a:moveTo>
                  <a:pt x="369359" y="5080"/>
                </a:moveTo>
                <a:lnTo>
                  <a:pt x="1258822" y="0"/>
                </a:lnTo>
                <a:cubicBezTo>
                  <a:pt x="1257649" y="256905"/>
                  <a:pt x="1256477" y="513809"/>
                  <a:pt x="1255304" y="770714"/>
                </a:cubicBezTo>
                <a:lnTo>
                  <a:pt x="0" y="770714"/>
                </a:lnTo>
                <a:lnTo>
                  <a:pt x="369359" y="5080"/>
                </a:lnTo>
                <a:close/>
              </a:path>
            </a:pathLst>
          </a:custGeom>
          <a:solidFill>
            <a:srgbClr val="00BCF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53"/>
          </a:p>
        </p:txBody>
      </p:sp>
      <p:sp>
        <p:nvSpPr>
          <p:cNvPr id="84" name="Rectangle 2047">
            <a:extLst>
              <a:ext uri="{FF2B5EF4-FFF2-40B4-BE49-F238E27FC236}">
                <a16:creationId xmlns:a16="http://schemas.microsoft.com/office/drawing/2014/main" id="{7BB38DED-906F-4D51-A8FB-C7F7CC145E9C}"/>
              </a:ext>
            </a:extLst>
          </p:cNvPr>
          <p:cNvSpPr/>
          <p:nvPr/>
        </p:nvSpPr>
        <p:spPr>
          <a:xfrm>
            <a:off x="2431187" y="2144811"/>
            <a:ext cx="1715987" cy="1090340"/>
          </a:xfrm>
          <a:custGeom>
            <a:avLst/>
            <a:gdLst>
              <a:gd name="connsiteX0" fmla="*/ 0 w 2509520"/>
              <a:gd name="connsiteY0" fmla="*/ 0 h 771471"/>
              <a:gd name="connsiteX1" fmla="*/ 2509520 w 2509520"/>
              <a:gd name="connsiteY1" fmla="*/ 0 h 771471"/>
              <a:gd name="connsiteX2" fmla="*/ 2509520 w 2509520"/>
              <a:gd name="connsiteY2" fmla="*/ 771471 h 771471"/>
              <a:gd name="connsiteX3" fmla="*/ 0 w 2509520"/>
              <a:gd name="connsiteY3" fmla="*/ 771471 h 771471"/>
              <a:gd name="connsiteX4" fmla="*/ 0 w 2509520"/>
              <a:gd name="connsiteY4" fmla="*/ 0 h 771471"/>
              <a:gd name="connsiteX0" fmla="*/ 617220 w 2509520"/>
              <a:gd name="connsiteY0" fmla="*/ 312420 h 771471"/>
              <a:gd name="connsiteX1" fmla="*/ 2509520 w 2509520"/>
              <a:gd name="connsiteY1" fmla="*/ 0 h 771471"/>
              <a:gd name="connsiteX2" fmla="*/ 2509520 w 2509520"/>
              <a:gd name="connsiteY2" fmla="*/ 771471 h 771471"/>
              <a:gd name="connsiteX3" fmla="*/ 0 w 2509520"/>
              <a:gd name="connsiteY3" fmla="*/ 771471 h 771471"/>
              <a:gd name="connsiteX4" fmla="*/ 617220 w 2509520"/>
              <a:gd name="connsiteY4" fmla="*/ 312420 h 771471"/>
              <a:gd name="connsiteX0" fmla="*/ 414020 w 2509520"/>
              <a:gd name="connsiteY0" fmla="*/ 7620 h 771471"/>
              <a:gd name="connsiteX1" fmla="*/ 2509520 w 2509520"/>
              <a:gd name="connsiteY1" fmla="*/ 0 h 771471"/>
              <a:gd name="connsiteX2" fmla="*/ 2509520 w 2509520"/>
              <a:gd name="connsiteY2" fmla="*/ 771471 h 771471"/>
              <a:gd name="connsiteX3" fmla="*/ 0 w 2509520"/>
              <a:gd name="connsiteY3" fmla="*/ 771471 h 771471"/>
              <a:gd name="connsiteX4" fmla="*/ 414020 w 2509520"/>
              <a:gd name="connsiteY4" fmla="*/ 7620 h 771471"/>
              <a:gd name="connsiteX0" fmla="*/ 414020 w 2509520"/>
              <a:gd name="connsiteY0" fmla="*/ 0 h 763851"/>
              <a:gd name="connsiteX1" fmla="*/ 1788160 w 2509520"/>
              <a:gd name="connsiteY1" fmla="*/ 220980 h 763851"/>
              <a:gd name="connsiteX2" fmla="*/ 2509520 w 2509520"/>
              <a:gd name="connsiteY2" fmla="*/ 763851 h 763851"/>
              <a:gd name="connsiteX3" fmla="*/ 0 w 2509520"/>
              <a:gd name="connsiteY3" fmla="*/ 763851 h 763851"/>
              <a:gd name="connsiteX4" fmla="*/ 414020 w 2509520"/>
              <a:gd name="connsiteY4" fmla="*/ 0 h 763851"/>
              <a:gd name="connsiteX0" fmla="*/ 414020 w 2509520"/>
              <a:gd name="connsiteY0" fmla="*/ 2540 h 766391"/>
              <a:gd name="connsiteX1" fmla="*/ 2125980 w 2509520"/>
              <a:gd name="connsiteY1" fmla="*/ 0 h 766391"/>
              <a:gd name="connsiteX2" fmla="*/ 2509520 w 2509520"/>
              <a:gd name="connsiteY2" fmla="*/ 766391 h 766391"/>
              <a:gd name="connsiteX3" fmla="*/ 0 w 2509520"/>
              <a:gd name="connsiteY3" fmla="*/ 766391 h 766391"/>
              <a:gd name="connsiteX4" fmla="*/ 414020 w 2509520"/>
              <a:gd name="connsiteY4" fmla="*/ 2540 h 766391"/>
              <a:gd name="connsiteX0" fmla="*/ 414020 w 2509520"/>
              <a:gd name="connsiteY0" fmla="*/ 5080 h 768931"/>
              <a:gd name="connsiteX1" fmla="*/ 2125980 w 2509520"/>
              <a:gd name="connsiteY1" fmla="*/ 0 h 768931"/>
              <a:gd name="connsiteX2" fmla="*/ 2509520 w 2509520"/>
              <a:gd name="connsiteY2" fmla="*/ 768931 h 768931"/>
              <a:gd name="connsiteX3" fmla="*/ 0 w 2509520"/>
              <a:gd name="connsiteY3" fmla="*/ 768931 h 768931"/>
              <a:gd name="connsiteX4" fmla="*/ 414020 w 2509520"/>
              <a:gd name="connsiteY4" fmla="*/ 5080 h 768931"/>
              <a:gd name="connsiteX0" fmla="*/ 414020 w 2509520"/>
              <a:gd name="connsiteY0" fmla="*/ 1514 h 765365"/>
              <a:gd name="connsiteX1" fmla="*/ 1247657 w 2509520"/>
              <a:gd name="connsiteY1" fmla="*/ 0 h 765365"/>
              <a:gd name="connsiteX2" fmla="*/ 2509520 w 2509520"/>
              <a:gd name="connsiteY2" fmla="*/ 765365 h 765365"/>
              <a:gd name="connsiteX3" fmla="*/ 0 w 2509520"/>
              <a:gd name="connsiteY3" fmla="*/ 765365 h 765365"/>
              <a:gd name="connsiteX4" fmla="*/ 414020 w 2509520"/>
              <a:gd name="connsiteY4" fmla="*/ 1514 h 765365"/>
              <a:gd name="connsiteX0" fmla="*/ 414020 w 1257165"/>
              <a:gd name="connsiteY0" fmla="*/ 1514 h 765365"/>
              <a:gd name="connsiteX1" fmla="*/ 1247657 w 1257165"/>
              <a:gd name="connsiteY1" fmla="*/ 0 h 765365"/>
              <a:gd name="connsiteX2" fmla="*/ 1257165 w 1257165"/>
              <a:gd name="connsiteY2" fmla="*/ 763582 h 765365"/>
              <a:gd name="connsiteX3" fmla="*/ 0 w 1257165"/>
              <a:gd name="connsiteY3" fmla="*/ 765365 h 765365"/>
              <a:gd name="connsiteX4" fmla="*/ 414020 w 1257165"/>
              <a:gd name="connsiteY4" fmla="*/ 1514 h 7653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7165" h="765365">
                <a:moveTo>
                  <a:pt x="414020" y="1514"/>
                </a:moveTo>
                <a:lnTo>
                  <a:pt x="1247657" y="0"/>
                </a:lnTo>
                <a:lnTo>
                  <a:pt x="1257165" y="763582"/>
                </a:lnTo>
                <a:lnTo>
                  <a:pt x="0" y="765365"/>
                </a:lnTo>
                <a:lnTo>
                  <a:pt x="414020" y="1514"/>
                </a:lnTo>
                <a:close/>
              </a:path>
            </a:pathLst>
          </a:custGeom>
          <a:solidFill>
            <a:srgbClr val="00BCF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53"/>
          </a:p>
        </p:txBody>
      </p:sp>
      <p:sp>
        <p:nvSpPr>
          <p:cNvPr id="8" name="Rounded Rectangle 12">
            <a:extLst>
              <a:ext uri="{FF2B5EF4-FFF2-40B4-BE49-F238E27FC236}">
                <a16:creationId xmlns:a16="http://schemas.microsoft.com/office/drawing/2014/main" id="{9F9BFACF-3BBB-4970-935C-EA8CB96C4360}"/>
              </a:ext>
            </a:extLst>
          </p:cNvPr>
          <p:cNvSpPr/>
          <p:nvPr/>
        </p:nvSpPr>
        <p:spPr>
          <a:xfrm>
            <a:off x="188891" y="1042858"/>
            <a:ext cx="2755392" cy="1233068"/>
          </a:xfrm>
          <a:prstGeom prst="roundRect">
            <a:avLst>
              <a:gd name="adj" fmla="val 5783"/>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119424" tIns="119424" rIns="119424" bIns="119424" numCol="1" spcCol="0" rtlCol="0" fromWordArt="0" anchor="t" anchorCtr="0" forceAA="0" compatLnSpc="1">
            <a:prstTxWarp prst="textNoShape">
              <a:avLst/>
            </a:prstTxWarp>
            <a:noAutofit/>
          </a:bodyPr>
          <a:lstStyle/>
          <a:p>
            <a:pPr marL="304690" indent="-304690" algn="ctr" defTabSz="1171157">
              <a:defRPr/>
            </a:pPr>
            <a:r>
              <a:rPr lang="en-US" sz="1467" kern="0">
                <a:solidFill>
                  <a:prstClr val="white"/>
                </a:solidFill>
                <a:ea typeface="Segoe UI" panose="020B0502040204020203" pitchFamily="34" charset="0"/>
                <a:cs typeface="Segoe UI" panose="020B0502040204020203" pitchFamily="34" charset="0"/>
              </a:rPr>
              <a:t>Build, Integrate, Test</a:t>
            </a:r>
          </a:p>
        </p:txBody>
      </p:sp>
      <p:sp>
        <p:nvSpPr>
          <p:cNvPr id="2" name="Title 1">
            <a:extLst>
              <a:ext uri="{FF2B5EF4-FFF2-40B4-BE49-F238E27FC236}">
                <a16:creationId xmlns:a16="http://schemas.microsoft.com/office/drawing/2014/main" id="{08C59C4A-EC0B-497E-B48D-B59BC92BEBD2}"/>
              </a:ext>
            </a:extLst>
          </p:cNvPr>
          <p:cNvSpPr>
            <a:spLocks noGrp="1"/>
          </p:cNvSpPr>
          <p:nvPr>
            <p:ph type="title"/>
          </p:nvPr>
        </p:nvSpPr>
        <p:spPr/>
        <p:txBody>
          <a:bodyPr/>
          <a:lstStyle/>
          <a:p>
            <a:r>
              <a:rPr lang="en-US"/>
              <a:t>Native Container Builds</a:t>
            </a:r>
          </a:p>
        </p:txBody>
      </p:sp>
      <p:sp>
        <p:nvSpPr>
          <p:cNvPr id="10" name="TextBox 9">
            <a:extLst>
              <a:ext uri="{FF2B5EF4-FFF2-40B4-BE49-F238E27FC236}">
                <a16:creationId xmlns:a16="http://schemas.microsoft.com/office/drawing/2014/main" id="{964FFB6A-3ED0-4DF5-9D66-EAF5BF690EBC}"/>
              </a:ext>
            </a:extLst>
          </p:cNvPr>
          <p:cNvSpPr txBox="1"/>
          <p:nvPr/>
        </p:nvSpPr>
        <p:spPr>
          <a:xfrm>
            <a:off x="965937" y="1877981"/>
            <a:ext cx="1263815" cy="510451"/>
          </a:xfrm>
          <a:prstGeom prst="rect">
            <a:avLst/>
          </a:prstGeom>
        </p:spPr>
        <p:txBody>
          <a:bodyPr vert="horz" wrap="square" lIns="119424" tIns="119424" rIns="119424" bIns="119424" rtlCol="0" anchor="t">
            <a:noAutofit/>
          </a:bodyPr>
          <a:lstStyle/>
          <a:p>
            <a:pPr marL="304690" indent="-304690" algn="ctr" defTabSz="1171157">
              <a:defRPr/>
            </a:pPr>
            <a:endParaRPr lang="en-US" sz="2615" b="1" kern="0">
              <a:solidFill>
                <a:prstClr val="white"/>
              </a:solidFill>
              <a:ea typeface="Segoe UI" panose="020B0502040204020203" pitchFamily="34" charset="0"/>
              <a:cs typeface="Segoe UI" panose="020B0502040204020203" pitchFamily="34" charset="0"/>
            </a:endParaRPr>
          </a:p>
        </p:txBody>
      </p:sp>
      <p:pic>
        <p:nvPicPr>
          <p:cNvPr id="13" name="Picture 2" descr="Related image">
            <a:extLst>
              <a:ext uri="{FF2B5EF4-FFF2-40B4-BE49-F238E27FC236}">
                <a16:creationId xmlns:a16="http://schemas.microsoft.com/office/drawing/2014/main" id="{77B020FA-15AF-4BF8-9D10-95E2A0ED233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9579" t="19617" r="25733" b="15444"/>
          <a:stretch/>
        </p:blipFill>
        <p:spPr bwMode="auto">
          <a:xfrm>
            <a:off x="3013723" y="2187778"/>
            <a:ext cx="343845" cy="339356"/>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CECC23FA-0E5B-48F2-A76E-21D37C0C8AAA}"/>
              </a:ext>
            </a:extLst>
          </p:cNvPr>
          <p:cNvSpPr/>
          <p:nvPr/>
        </p:nvSpPr>
        <p:spPr>
          <a:xfrm>
            <a:off x="2575572" y="1566429"/>
            <a:ext cx="2069369" cy="584775"/>
          </a:xfrm>
          <a:prstGeom prst="rect">
            <a:avLst/>
          </a:prstGeom>
        </p:spPr>
        <p:txBody>
          <a:bodyPr wrap="square">
            <a:spAutoFit/>
          </a:bodyPr>
          <a:lstStyle/>
          <a:p>
            <a:pPr marL="304690" indent="-304690" algn="ctr" defTabSz="1171157">
              <a:defRPr/>
            </a:pPr>
            <a:r>
              <a:rPr lang="en-US" sz="1600" kern="0">
                <a:ea typeface="Segoe UI" panose="020B0502040204020203" pitchFamily="34" charset="0"/>
                <a:cs typeface="Segoe UI" panose="020B0502040204020203" pitchFamily="34" charset="0"/>
              </a:rPr>
              <a:t>Hosted </a:t>
            </a:r>
            <a:br>
              <a:rPr lang="en-US" sz="1600" kern="0">
                <a:ea typeface="Segoe UI" panose="020B0502040204020203" pitchFamily="34" charset="0"/>
                <a:cs typeface="Segoe UI" panose="020B0502040204020203" pitchFamily="34" charset="0"/>
              </a:rPr>
            </a:br>
            <a:r>
              <a:rPr lang="en-US" sz="1600" kern="0">
                <a:ea typeface="Segoe UI" panose="020B0502040204020203" pitchFamily="34" charset="0"/>
                <a:cs typeface="Segoe UI" panose="020B0502040204020203" pitchFamily="34" charset="0"/>
              </a:rPr>
              <a:t>Build Agent Pool</a:t>
            </a:r>
          </a:p>
        </p:txBody>
      </p:sp>
      <p:pic>
        <p:nvPicPr>
          <p:cNvPr id="52" name="Picture 6" descr="Related image">
            <a:extLst>
              <a:ext uri="{FF2B5EF4-FFF2-40B4-BE49-F238E27FC236}">
                <a16:creationId xmlns:a16="http://schemas.microsoft.com/office/drawing/2014/main" id="{3355B4F3-954C-4686-BFF6-AFED4D37A3C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7894" t="13662" r="7384" b="10942"/>
          <a:stretch/>
        </p:blipFill>
        <p:spPr bwMode="auto">
          <a:xfrm>
            <a:off x="1552059" y="1488041"/>
            <a:ext cx="553720" cy="492761"/>
          </a:xfrm>
          <a:prstGeom prst="rect">
            <a:avLst/>
          </a:prstGeom>
          <a:noFill/>
          <a:extLst>
            <a:ext uri="{909E8E84-426E-40DD-AFC4-6F175D3DCCD1}">
              <a14:hiddenFill xmlns:a14="http://schemas.microsoft.com/office/drawing/2010/main">
                <a:solidFill>
                  <a:srgbClr val="FFFFFF"/>
                </a:solidFill>
              </a14:hiddenFill>
            </a:ext>
          </a:extLst>
        </p:spPr>
      </p:pic>
      <p:grpSp>
        <p:nvGrpSpPr>
          <p:cNvPr id="53" name="Group 52">
            <a:extLst>
              <a:ext uri="{FF2B5EF4-FFF2-40B4-BE49-F238E27FC236}">
                <a16:creationId xmlns:a16="http://schemas.microsoft.com/office/drawing/2014/main" id="{3E737DC9-942C-4B50-895F-836FEF032E8D}"/>
              </a:ext>
            </a:extLst>
          </p:cNvPr>
          <p:cNvGrpSpPr/>
          <p:nvPr/>
        </p:nvGrpSpPr>
        <p:grpSpPr>
          <a:xfrm>
            <a:off x="1029077" y="1503597"/>
            <a:ext cx="406651" cy="435871"/>
            <a:chOff x="5538993" y="1471993"/>
            <a:chExt cx="304988" cy="326903"/>
          </a:xfrm>
        </p:grpSpPr>
        <p:pic>
          <p:nvPicPr>
            <p:cNvPr id="54" name="Picture 14" descr="Related image">
              <a:extLst>
                <a:ext uri="{FF2B5EF4-FFF2-40B4-BE49-F238E27FC236}">
                  <a16:creationId xmlns:a16="http://schemas.microsoft.com/office/drawing/2014/main" id="{6AE3703B-9C13-416F-874B-3C78788BEA0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637" t="7912" r="2747" b="7856"/>
            <a:stretch/>
          </p:blipFill>
          <p:spPr bwMode="auto">
            <a:xfrm>
              <a:off x="5691487" y="1475564"/>
              <a:ext cx="141796" cy="126233"/>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10" descr="https://cloud.google.com/images/products/container-builder/ci-pipeline.png">
              <a:extLst>
                <a:ext uri="{FF2B5EF4-FFF2-40B4-BE49-F238E27FC236}">
                  <a16:creationId xmlns:a16="http://schemas.microsoft.com/office/drawing/2014/main" id="{6B2563CB-174A-49F1-B3E1-2C6DA12390B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38993" y="1471993"/>
              <a:ext cx="304988" cy="326903"/>
            </a:xfrm>
            <a:prstGeom prst="rect">
              <a:avLst/>
            </a:prstGeom>
            <a:noFill/>
            <a:extLst>
              <a:ext uri="{909E8E84-426E-40DD-AFC4-6F175D3DCCD1}">
                <a14:hiddenFill xmlns:a14="http://schemas.microsoft.com/office/drawing/2010/main">
                  <a:solidFill>
                    <a:srgbClr val="FFFFFF"/>
                  </a:solidFill>
                </a14:hiddenFill>
              </a:ext>
            </a:extLst>
          </p:spPr>
        </p:pic>
      </p:grpSp>
      <p:pic>
        <p:nvPicPr>
          <p:cNvPr id="56" name="Picture 16" descr="Image result for docker build logo">
            <a:extLst>
              <a:ext uri="{FF2B5EF4-FFF2-40B4-BE49-F238E27FC236}">
                <a16:creationId xmlns:a16="http://schemas.microsoft.com/office/drawing/2014/main" id="{FC33DD02-E4F7-466A-8F51-48B1E78A808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3789" y="1504464"/>
            <a:ext cx="692147" cy="492761"/>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Image result for shipping container icon">
            <a:extLst>
              <a:ext uri="{FF2B5EF4-FFF2-40B4-BE49-F238E27FC236}">
                <a16:creationId xmlns:a16="http://schemas.microsoft.com/office/drawing/2014/main" id="{59C20564-ABE9-4BEB-B565-986F2980408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780449" y="2372535"/>
            <a:ext cx="6350000" cy="3060700"/>
          </a:xfrm>
          <a:prstGeom prst="rect">
            <a:avLst/>
          </a:prstGeom>
          <a:noFill/>
          <a:extLst>
            <a:ext uri="{909E8E84-426E-40DD-AFC4-6F175D3DCCD1}">
              <a14:hiddenFill xmlns:a14="http://schemas.microsoft.com/office/drawing/2010/main">
                <a:solidFill>
                  <a:srgbClr val="FFFFFF"/>
                </a:solidFill>
              </a14:hiddenFill>
            </a:ext>
          </a:extLst>
        </p:spPr>
      </p:pic>
      <p:grpSp>
        <p:nvGrpSpPr>
          <p:cNvPr id="2077" name="Group 2076">
            <a:extLst>
              <a:ext uri="{FF2B5EF4-FFF2-40B4-BE49-F238E27FC236}">
                <a16:creationId xmlns:a16="http://schemas.microsoft.com/office/drawing/2014/main" id="{E669E303-C250-4742-892D-1C56FC2B5CF4}"/>
              </a:ext>
            </a:extLst>
          </p:cNvPr>
          <p:cNvGrpSpPr/>
          <p:nvPr/>
        </p:nvGrpSpPr>
        <p:grpSpPr>
          <a:xfrm>
            <a:off x="2428054" y="1784262"/>
            <a:ext cx="3425407" cy="1456863"/>
            <a:chOff x="1821040" y="1338196"/>
            <a:chExt cx="2569055" cy="1092647"/>
          </a:xfrm>
        </p:grpSpPr>
        <p:grpSp>
          <p:nvGrpSpPr>
            <p:cNvPr id="2075" name="Group 2074">
              <a:extLst>
                <a:ext uri="{FF2B5EF4-FFF2-40B4-BE49-F238E27FC236}">
                  <a16:creationId xmlns:a16="http://schemas.microsoft.com/office/drawing/2014/main" id="{35E56042-DB37-4B14-8C00-9506FA911976}"/>
                </a:ext>
              </a:extLst>
            </p:cNvPr>
            <p:cNvGrpSpPr/>
            <p:nvPr/>
          </p:nvGrpSpPr>
          <p:grpSpPr>
            <a:xfrm>
              <a:off x="1821040" y="1609278"/>
              <a:ext cx="2569055" cy="821565"/>
              <a:chOff x="1821040" y="1609278"/>
              <a:chExt cx="2569055" cy="821565"/>
            </a:xfrm>
          </p:grpSpPr>
          <p:sp>
            <p:nvSpPr>
              <p:cNvPr id="2048" name="Rectangle 2047">
                <a:extLst>
                  <a:ext uri="{FF2B5EF4-FFF2-40B4-BE49-F238E27FC236}">
                    <a16:creationId xmlns:a16="http://schemas.microsoft.com/office/drawing/2014/main" id="{02417757-18A4-4DED-B753-38B2BDFD45B4}"/>
                  </a:ext>
                </a:extLst>
              </p:cNvPr>
              <p:cNvSpPr/>
              <p:nvPr/>
            </p:nvSpPr>
            <p:spPr>
              <a:xfrm>
                <a:off x="1821040" y="1609278"/>
                <a:ext cx="2569055" cy="821565"/>
              </a:xfrm>
              <a:custGeom>
                <a:avLst/>
                <a:gdLst>
                  <a:gd name="connsiteX0" fmla="*/ 0 w 2509520"/>
                  <a:gd name="connsiteY0" fmla="*/ 0 h 771471"/>
                  <a:gd name="connsiteX1" fmla="*/ 2509520 w 2509520"/>
                  <a:gd name="connsiteY1" fmla="*/ 0 h 771471"/>
                  <a:gd name="connsiteX2" fmla="*/ 2509520 w 2509520"/>
                  <a:gd name="connsiteY2" fmla="*/ 771471 h 771471"/>
                  <a:gd name="connsiteX3" fmla="*/ 0 w 2509520"/>
                  <a:gd name="connsiteY3" fmla="*/ 771471 h 771471"/>
                  <a:gd name="connsiteX4" fmla="*/ 0 w 2509520"/>
                  <a:gd name="connsiteY4" fmla="*/ 0 h 771471"/>
                  <a:gd name="connsiteX0" fmla="*/ 617220 w 2509520"/>
                  <a:gd name="connsiteY0" fmla="*/ 312420 h 771471"/>
                  <a:gd name="connsiteX1" fmla="*/ 2509520 w 2509520"/>
                  <a:gd name="connsiteY1" fmla="*/ 0 h 771471"/>
                  <a:gd name="connsiteX2" fmla="*/ 2509520 w 2509520"/>
                  <a:gd name="connsiteY2" fmla="*/ 771471 h 771471"/>
                  <a:gd name="connsiteX3" fmla="*/ 0 w 2509520"/>
                  <a:gd name="connsiteY3" fmla="*/ 771471 h 771471"/>
                  <a:gd name="connsiteX4" fmla="*/ 617220 w 2509520"/>
                  <a:gd name="connsiteY4" fmla="*/ 312420 h 771471"/>
                  <a:gd name="connsiteX0" fmla="*/ 414020 w 2509520"/>
                  <a:gd name="connsiteY0" fmla="*/ 7620 h 771471"/>
                  <a:gd name="connsiteX1" fmla="*/ 2509520 w 2509520"/>
                  <a:gd name="connsiteY1" fmla="*/ 0 h 771471"/>
                  <a:gd name="connsiteX2" fmla="*/ 2509520 w 2509520"/>
                  <a:gd name="connsiteY2" fmla="*/ 771471 h 771471"/>
                  <a:gd name="connsiteX3" fmla="*/ 0 w 2509520"/>
                  <a:gd name="connsiteY3" fmla="*/ 771471 h 771471"/>
                  <a:gd name="connsiteX4" fmla="*/ 414020 w 2509520"/>
                  <a:gd name="connsiteY4" fmla="*/ 7620 h 771471"/>
                  <a:gd name="connsiteX0" fmla="*/ 414020 w 2509520"/>
                  <a:gd name="connsiteY0" fmla="*/ 0 h 763851"/>
                  <a:gd name="connsiteX1" fmla="*/ 1788160 w 2509520"/>
                  <a:gd name="connsiteY1" fmla="*/ 220980 h 763851"/>
                  <a:gd name="connsiteX2" fmla="*/ 2509520 w 2509520"/>
                  <a:gd name="connsiteY2" fmla="*/ 763851 h 763851"/>
                  <a:gd name="connsiteX3" fmla="*/ 0 w 2509520"/>
                  <a:gd name="connsiteY3" fmla="*/ 763851 h 763851"/>
                  <a:gd name="connsiteX4" fmla="*/ 414020 w 2509520"/>
                  <a:gd name="connsiteY4" fmla="*/ 0 h 763851"/>
                  <a:gd name="connsiteX0" fmla="*/ 414020 w 2509520"/>
                  <a:gd name="connsiteY0" fmla="*/ 2540 h 766391"/>
                  <a:gd name="connsiteX1" fmla="*/ 2125980 w 2509520"/>
                  <a:gd name="connsiteY1" fmla="*/ 0 h 766391"/>
                  <a:gd name="connsiteX2" fmla="*/ 2509520 w 2509520"/>
                  <a:gd name="connsiteY2" fmla="*/ 766391 h 766391"/>
                  <a:gd name="connsiteX3" fmla="*/ 0 w 2509520"/>
                  <a:gd name="connsiteY3" fmla="*/ 766391 h 766391"/>
                  <a:gd name="connsiteX4" fmla="*/ 414020 w 2509520"/>
                  <a:gd name="connsiteY4" fmla="*/ 2540 h 766391"/>
                  <a:gd name="connsiteX0" fmla="*/ 414020 w 2509520"/>
                  <a:gd name="connsiteY0" fmla="*/ 5080 h 768931"/>
                  <a:gd name="connsiteX1" fmla="*/ 2125980 w 2509520"/>
                  <a:gd name="connsiteY1" fmla="*/ 0 h 768931"/>
                  <a:gd name="connsiteX2" fmla="*/ 2509520 w 2509520"/>
                  <a:gd name="connsiteY2" fmla="*/ 768931 h 768931"/>
                  <a:gd name="connsiteX3" fmla="*/ 0 w 2509520"/>
                  <a:gd name="connsiteY3" fmla="*/ 768931 h 768931"/>
                  <a:gd name="connsiteX4" fmla="*/ 414020 w 2509520"/>
                  <a:gd name="connsiteY4" fmla="*/ 5080 h 7689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9520" h="768931">
                    <a:moveTo>
                      <a:pt x="414020" y="5080"/>
                    </a:moveTo>
                    <a:lnTo>
                      <a:pt x="2125980" y="0"/>
                    </a:lnTo>
                    <a:lnTo>
                      <a:pt x="2509520" y="768931"/>
                    </a:lnTo>
                    <a:lnTo>
                      <a:pt x="0" y="768931"/>
                    </a:lnTo>
                    <a:lnTo>
                      <a:pt x="414020" y="5080"/>
                    </a:lnTo>
                    <a:close/>
                  </a:path>
                </a:pathLst>
              </a:cu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53"/>
              </a:p>
            </p:txBody>
          </p:sp>
          <p:sp>
            <p:nvSpPr>
              <p:cNvPr id="2057" name="Freeform: Shape 2056">
                <a:extLst>
                  <a:ext uri="{FF2B5EF4-FFF2-40B4-BE49-F238E27FC236}">
                    <a16:creationId xmlns:a16="http://schemas.microsoft.com/office/drawing/2014/main" id="{533ACEEA-43B1-4CF4-A292-678FC39E3110}"/>
                  </a:ext>
                </a:extLst>
              </p:cNvPr>
              <p:cNvSpPr/>
              <p:nvPr/>
            </p:nvSpPr>
            <p:spPr>
              <a:xfrm>
                <a:off x="3516508" y="2041344"/>
                <a:ext cx="304800" cy="45784"/>
              </a:xfrm>
              <a:custGeom>
                <a:avLst/>
                <a:gdLst>
                  <a:gd name="connsiteX0" fmla="*/ 0 w 304800"/>
                  <a:gd name="connsiteY0" fmla="*/ 45725 h 48295"/>
                  <a:gd name="connsiteX1" fmla="*/ 73660 w 304800"/>
                  <a:gd name="connsiteY1" fmla="*/ 5 h 48295"/>
                  <a:gd name="connsiteX2" fmla="*/ 218440 w 304800"/>
                  <a:gd name="connsiteY2" fmla="*/ 48265 h 48295"/>
                  <a:gd name="connsiteX3" fmla="*/ 304800 w 304800"/>
                  <a:gd name="connsiteY3" fmla="*/ 2545 h 48295"/>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3180 h 45784"/>
                  <a:gd name="connsiteX1" fmla="*/ 73660 w 304800"/>
                  <a:gd name="connsiteY1" fmla="*/ 10795 h 45784"/>
                  <a:gd name="connsiteX2" fmla="*/ 218440 w 304800"/>
                  <a:gd name="connsiteY2" fmla="*/ 45720 h 45784"/>
                  <a:gd name="connsiteX3" fmla="*/ 304800 w 304800"/>
                  <a:gd name="connsiteY3" fmla="*/ 0 h 45784"/>
                </a:gdLst>
                <a:ahLst/>
                <a:cxnLst>
                  <a:cxn ang="0">
                    <a:pos x="connsiteX0" y="connsiteY0"/>
                  </a:cxn>
                  <a:cxn ang="0">
                    <a:pos x="connsiteX1" y="connsiteY1"/>
                  </a:cxn>
                  <a:cxn ang="0">
                    <a:pos x="connsiteX2" y="connsiteY2"/>
                  </a:cxn>
                  <a:cxn ang="0">
                    <a:pos x="connsiteX3" y="connsiteY3"/>
                  </a:cxn>
                </a:cxnLst>
                <a:rect l="l" t="t" r="r" b="b"/>
                <a:pathLst>
                  <a:path w="304800" h="45784">
                    <a:moveTo>
                      <a:pt x="0" y="43180"/>
                    </a:moveTo>
                    <a:cubicBezTo>
                      <a:pt x="18626" y="20108"/>
                      <a:pt x="37253" y="10372"/>
                      <a:pt x="73660" y="10795"/>
                    </a:cubicBezTo>
                    <a:cubicBezTo>
                      <a:pt x="110067" y="11218"/>
                      <a:pt x="179917" y="47519"/>
                      <a:pt x="218440" y="45720"/>
                    </a:cubicBezTo>
                    <a:cubicBezTo>
                      <a:pt x="256963" y="43921"/>
                      <a:pt x="258445" y="23707"/>
                      <a:pt x="304800" y="0"/>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53"/>
              </a:p>
            </p:txBody>
          </p:sp>
          <p:sp>
            <p:nvSpPr>
              <p:cNvPr id="75" name="Freeform: Shape 74">
                <a:extLst>
                  <a:ext uri="{FF2B5EF4-FFF2-40B4-BE49-F238E27FC236}">
                    <a16:creationId xmlns:a16="http://schemas.microsoft.com/office/drawing/2014/main" id="{DDCFCCE6-8649-483F-966E-90D0C273D8B4}"/>
                  </a:ext>
                </a:extLst>
              </p:cNvPr>
              <p:cNvSpPr/>
              <p:nvPr/>
            </p:nvSpPr>
            <p:spPr>
              <a:xfrm>
                <a:off x="3567223" y="1845918"/>
                <a:ext cx="304800" cy="45784"/>
              </a:xfrm>
              <a:custGeom>
                <a:avLst/>
                <a:gdLst>
                  <a:gd name="connsiteX0" fmla="*/ 0 w 304800"/>
                  <a:gd name="connsiteY0" fmla="*/ 45725 h 48295"/>
                  <a:gd name="connsiteX1" fmla="*/ 73660 w 304800"/>
                  <a:gd name="connsiteY1" fmla="*/ 5 h 48295"/>
                  <a:gd name="connsiteX2" fmla="*/ 218440 w 304800"/>
                  <a:gd name="connsiteY2" fmla="*/ 48265 h 48295"/>
                  <a:gd name="connsiteX3" fmla="*/ 304800 w 304800"/>
                  <a:gd name="connsiteY3" fmla="*/ 2545 h 48295"/>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3180 h 45784"/>
                  <a:gd name="connsiteX1" fmla="*/ 73660 w 304800"/>
                  <a:gd name="connsiteY1" fmla="*/ 10795 h 45784"/>
                  <a:gd name="connsiteX2" fmla="*/ 218440 w 304800"/>
                  <a:gd name="connsiteY2" fmla="*/ 45720 h 45784"/>
                  <a:gd name="connsiteX3" fmla="*/ 304800 w 304800"/>
                  <a:gd name="connsiteY3" fmla="*/ 0 h 45784"/>
                </a:gdLst>
                <a:ahLst/>
                <a:cxnLst>
                  <a:cxn ang="0">
                    <a:pos x="connsiteX0" y="connsiteY0"/>
                  </a:cxn>
                  <a:cxn ang="0">
                    <a:pos x="connsiteX1" y="connsiteY1"/>
                  </a:cxn>
                  <a:cxn ang="0">
                    <a:pos x="connsiteX2" y="connsiteY2"/>
                  </a:cxn>
                  <a:cxn ang="0">
                    <a:pos x="connsiteX3" y="connsiteY3"/>
                  </a:cxn>
                </a:cxnLst>
                <a:rect l="l" t="t" r="r" b="b"/>
                <a:pathLst>
                  <a:path w="304800" h="45784">
                    <a:moveTo>
                      <a:pt x="0" y="43180"/>
                    </a:moveTo>
                    <a:cubicBezTo>
                      <a:pt x="18626" y="20108"/>
                      <a:pt x="37253" y="10372"/>
                      <a:pt x="73660" y="10795"/>
                    </a:cubicBezTo>
                    <a:cubicBezTo>
                      <a:pt x="110067" y="11218"/>
                      <a:pt x="179917" y="47519"/>
                      <a:pt x="218440" y="45720"/>
                    </a:cubicBezTo>
                    <a:cubicBezTo>
                      <a:pt x="256963" y="43921"/>
                      <a:pt x="258445" y="23707"/>
                      <a:pt x="304800" y="0"/>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53"/>
              </a:p>
            </p:txBody>
          </p:sp>
          <p:sp>
            <p:nvSpPr>
              <p:cNvPr id="76" name="Freeform: Shape 75">
                <a:extLst>
                  <a:ext uri="{FF2B5EF4-FFF2-40B4-BE49-F238E27FC236}">
                    <a16:creationId xmlns:a16="http://schemas.microsoft.com/office/drawing/2014/main" id="{401730E2-75B4-4195-AD79-DAEC39757B66}"/>
                  </a:ext>
                </a:extLst>
              </p:cNvPr>
              <p:cNvSpPr/>
              <p:nvPr/>
            </p:nvSpPr>
            <p:spPr>
              <a:xfrm>
                <a:off x="3930358" y="2262333"/>
                <a:ext cx="304800" cy="45784"/>
              </a:xfrm>
              <a:custGeom>
                <a:avLst/>
                <a:gdLst>
                  <a:gd name="connsiteX0" fmla="*/ 0 w 304800"/>
                  <a:gd name="connsiteY0" fmla="*/ 45725 h 48295"/>
                  <a:gd name="connsiteX1" fmla="*/ 73660 w 304800"/>
                  <a:gd name="connsiteY1" fmla="*/ 5 h 48295"/>
                  <a:gd name="connsiteX2" fmla="*/ 218440 w 304800"/>
                  <a:gd name="connsiteY2" fmla="*/ 48265 h 48295"/>
                  <a:gd name="connsiteX3" fmla="*/ 304800 w 304800"/>
                  <a:gd name="connsiteY3" fmla="*/ 2545 h 48295"/>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3180 h 45784"/>
                  <a:gd name="connsiteX1" fmla="*/ 73660 w 304800"/>
                  <a:gd name="connsiteY1" fmla="*/ 10795 h 45784"/>
                  <a:gd name="connsiteX2" fmla="*/ 218440 w 304800"/>
                  <a:gd name="connsiteY2" fmla="*/ 45720 h 45784"/>
                  <a:gd name="connsiteX3" fmla="*/ 304800 w 304800"/>
                  <a:gd name="connsiteY3" fmla="*/ 0 h 45784"/>
                </a:gdLst>
                <a:ahLst/>
                <a:cxnLst>
                  <a:cxn ang="0">
                    <a:pos x="connsiteX0" y="connsiteY0"/>
                  </a:cxn>
                  <a:cxn ang="0">
                    <a:pos x="connsiteX1" y="connsiteY1"/>
                  </a:cxn>
                  <a:cxn ang="0">
                    <a:pos x="connsiteX2" y="connsiteY2"/>
                  </a:cxn>
                  <a:cxn ang="0">
                    <a:pos x="connsiteX3" y="connsiteY3"/>
                  </a:cxn>
                </a:cxnLst>
                <a:rect l="l" t="t" r="r" b="b"/>
                <a:pathLst>
                  <a:path w="304800" h="45784">
                    <a:moveTo>
                      <a:pt x="0" y="43180"/>
                    </a:moveTo>
                    <a:cubicBezTo>
                      <a:pt x="18626" y="20108"/>
                      <a:pt x="37253" y="10372"/>
                      <a:pt x="73660" y="10795"/>
                    </a:cubicBezTo>
                    <a:cubicBezTo>
                      <a:pt x="110067" y="11218"/>
                      <a:pt x="179917" y="47519"/>
                      <a:pt x="218440" y="45720"/>
                    </a:cubicBezTo>
                    <a:cubicBezTo>
                      <a:pt x="256963" y="43921"/>
                      <a:pt x="258445" y="23707"/>
                      <a:pt x="304800" y="0"/>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53"/>
              </a:p>
            </p:txBody>
          </p:sp>
          <p:sp>
            <p:nvSpPr>
              <p:cNvPr id="77" name="Freeform: Shape 76">
                <a:extLst>
                  <a:ext uri="{FF2B5EF4-FFF2-40B4-BE49-F238E27FC236}">
                    <a16:creationId xmlns:a16="http://schemas.microsoft.com/office/drawing/2014/main" id="{A35B9E12-BB7D-45BD-81D5-69BA60E6A362}"/>
                  </a:ext>
                </a:extLst>
              </p:cNvPr>
              <p:cNvSpPr/>
              <p:nvPr/>
            </p:nvSpPr>
            <p:spPr>
              <a:xfrm>
                <a:off x="2923559" y="1786127"/>
                <a:ext cx="304800" cy="45784"/>
              </a:xfrm>
              <a:custGeom>
                <a:avLst/>
                <a:gdLst>
                  <a:gd name="connsiteX0" fmla="*/ 0 w 304800"/>
                  <a:gd name="connsiteY0" fmla="*/ 45725 h 48295"/>
                  <a:gd name="connsiteX1" fmla="*/ 73660 w 304800"/>
                  <a:gd name="connsiteY1" fmla="*/ 5 h 48295"/>
                  <a:gd name="connsiteX2" fmla="*/ 218440 w 304800"/>
                  <a:gd name="connsiteY2" fmla="*/ 48265 h 48295"/>
                  <a:gd name="connsiteX3" fmla="*/ 304800 w 304800"/>
                  <a:gd name="connsiteY3" fmla="*/ 2545 h 48295"/>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3180 h 45784"/>
                  <a:gd name="connsiteX1" fmla="*/ 73660 w 304800"/>
                  <a:gd name="connsiteY1" fmla="*/ 10795 h 45784"/>
                  <a:gd name="connsiteX2" fmla="*/ 218440 w 304800"/>
                  <a:gd name="connsiteY2" fmla="*/ 45720 h 45784"/>
                  <a:gd name="connsiteX3" fmla="*/ 304800 w 304800"/>
                  <a:gd name="connsiteY3" fmla="*/ 0 h 45784"/>
                </a:gdLst>
                <a:ahLst/>
                <a:cxnLst>
                  <a:cxn ang="0">
                    <a:pos x="connsiteX0" y="connsiteY0"/>
                  </a:cxn>
                  <a:cxn ang="0">
                    <a:pos x="connsiteX1" y="connsiteY1"/>
                  </a:cxn>
                  <a:cxn ang="0">
                    <a:pos x="connsiteX2" y="connsiteY2"/>
                  </a:cxn>
                  <a:cxn ang="0">
                    <a:pos x="connsiteX3" y="connsiteY3"/>
                  </a:cxn>
                </a:cxnLst>
                <a:rect l="l" t="t" r="r" b="b"/>
                <a:pathLst>
                  <a:path w="304800" h="45784">
                    <a:moveTo>
                      <a:pt x="0" y="43180"/>
                    </a:moveTo>
                    <a:cubicBezTo>
                      <a:pt x="18626" y="20108"/>
                      <a:pt x="37253" y="10372"/>
                      <a:pt x="73660" y="10795"/>
                    </a:cubicBezTo>
                    <a:cubicBezTo>
                      <a:pt x="110067" y="11218"/>
                      <a:pt x="179917" y="47519"/>
                      <a:pt x="218440" y="45720"/>
                    </a:cubicBezTo>
                    <a:cubicBezTo>
                      <a:pt x="256963" y="43921"/>
                      <a:pt x="258445" y="23707"/>
                      <a:pt x="304800" y="0"/>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53"/>
              </a:p>
            </p:txBody>
          </p:sp>
          <p:sp>
            <p:nvSpPr>
              <p:cNvPr id="78" name="Freeform: Shape 77">
                <a:extLst>
                  <a:ext uri="{FF2B5EF4-FFF2-40B4-BE49-F238E27FC236}">
                    <a16:creationId xmlns:a16="http://schemas.microsoft.com/office/drawing/2014/main" id="{844BA049-2419-46B2-87C9-038BA41DEC81}"/>
                  </a:ext>
                </a:extLst>
              </p:cNvPr>
              <p:cNvSpPr/>
              <p:nvPr/>
            </p:nvSpPr>
            <p:spPr>
              <a:xfrm>
                <a:off x="2340259" y="1896001"/>
                <a:ext cx="304800" cy="45784"/>
              </a:xfrm>
              <a:custGeom>
                <a:avLst/>
                <a:gdLst>
                  <a:gd name="connsiteX0" fmla="*/ 0 w 304800"/>
                  <a:gd name="connsiteY0" fmla="*/ 45725 h 48295"/>
                  <a:gd name="connsiteX1" fmla="*/ 73660 w 304800"/>
                  <a:gd name="connsiteY1" fmla="*/ 5 h 48295"/>
                  <a:gd name="connsiteX2" fmla="*/ 218440 w 304800"/>
                  <a:gd name="connsiteY2" fmla="*/ 48265 h 48295"/>
                  <a:gd name="connsiteX3" fmla="*/ 304800 w 304800"/>
                  <a:gd name="connsiteY3" fmla="*/ 2545 h 48295"/>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3180 h 45784"/>
                  <a:gd name="connsiteX1" fmla="*/ 73660 w 304800"/>
                  <a:gd name="connsiteY1" fmla="*/ 10795 h 45784"/>
                  <a:gd name="connsiteX2" fmla="*/ 218440 w 304800"/>
                  <a:gd name="connsiteY2" fmla="*/ 45720 h 45784"/>
                  <a:gd name="connsiteX3" fmla="*/ 304800 w 304800"/>
                  <a:gd name="connsiteY3" fmla="*/ 0 h 45784"/>
                </a:gdLst>
                <a:ahLst/>
                <a:cxnLst>
                  <a:cxn ang="0">
                    <a:pos x="connsiteX0" y="connsiteY0"/>
                  </a:cxn>
                  <a:cxn ang="0">
                    <a:pos x="connsiteX1" y="connsiteY1"/>
                  </a:cxn>
                  <a:cxn ang="0">
                    <a:pos x="connsiteX2" y="connsiteY2"/>
                  </a:cxn>
                  <a:cxn ang="0">
                    <a:pos x="connsiteX3" y="connsiteY3"/>
                  </a:cxn>
                </a:cxnLst>
                <a:rect l="l" t="t" r="r" b="b"/>
                <a:pathLst>
                  <a:path w="304800" h="45784">
                    <a:moveTo>
                      <a:pt x="0" y="43180"/>
                    </a:moveTo>
                    <a:cubicBezTo>
                      <a:pt x="18626" y="20108"/>
                      <a:pt x="37253" y="10372"/>
                      <a:pt x="73660" y="10795"/>
                    </a:cubicBezTo>
                    <a:cubicBezTo>
                      <a:pt x="110067" y="11218"/>
                      <a:pt x="179917" y="47519"/>
                      <a:pt x="218440" y="45720"/>
                    </a:cubicBezTo>
                    <a:cubicBezTo>
                      <a:pt x="256963" y="43921"/>
                      <a:pt x="258445" y="23707"/>
                      <a:pt x="304800" y="0"/>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53"/>
              </a:p>
            </p:txBody>
          </p:sp>
          <p:sp>
            <p:nvSpPr>
              <p:cNvPr id="80" name="Freeform: Shape 79">
                <a:extLst>
                  <a:ext uri="{FF2B5EF4-FFF2-40B4-BE49-F238E27FC236}">
                    <a16:creationId xmlns:a16="http://schemas.microsoft.com/office/drawing/2014/main" id="{A72F93D6-F4B7-4A2E-92C0-FE1F7D5990D5}"/>
                  </a:ext>
                </a:extLst>
              </p:cNvPr>
              <p:cNvSpPr/>
              <p:nvPr/>
            </p:nvSpPr>
            <p:spPr>
              <a:xfrm>
                <a:off x="2651460" y="2116003"/>
                <a:ext cx="304800" cy="45784"/>
              </a:xfrm>
              <a:custGeom>
                <a:avLst/>
                <a:gdLst>
                  <a:gd name="connsiteX0" fmla="*/ 0 w 304800"/>
                  <a:gd name="connsiteY0" fmla="*/ 45725 h 48295"/>
                  <a:gd name="connsiteX1" fmla="*/ 73660 w 304800"/>
                  <a:gd name="connsiteY1" fmla="*/ 5 h 48295"/>
                  <a:gd name="connsiteX2" fmla="*/ 218440 w 304800"/>
                  <a:gd name="connsiteY2" fmla="*/ 48265 h 48295"/>
                  <a:gd name="connsiteX3" fmla="*/ 304800 w 304800"/>
                  <a:gd name="connsiteY3" fmla="*/ 2545 h 48295"/>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3180 h 45784"/>
                  <a:gd name="connsiteX1" fmla="*/ 73660 w 304800"/>
                  <a:gd name="connsiteY1" fmla="*/ 10795 h 45784"/>
                  <a:gd name="connsiteX2" fmla="*/ 218440 w 304800"/>
                  <a:gd name="connsiteY2" fmla="*/ 45720 h 45784"/>
                  <a:gd name="connsiteX3" fmla="*/ 304800 w 304800"/>
                  <a:gd name="connsiteY3" fmla="*/ 0 h 45784"/>
                </a:gdLst>
                <a:ahLst/>
                <a:cxnLst>
                  <a:cxn ang="0">
                    <a:pos x="connsiteX0" y="connsiteY0"/>
                  </a:cxn>
                  <a:cxn ang="0">
                    <a:pos x="connsiteX1" y="connsiteY1"/>
                  </a:cxn>
                  <a:cxn ang="0">
                    <a:pos x="connsiteX2" y="connsiteY2"/>
                  </a:cxn>
                  <a:cxn ang="0">
                    <a:pos x="connsiteX3" y="connsiteY3"/>
                  </a:cxn>
                </a:cxnLst>
                <a:rect l="l" t="t" r="r" b="b"/>
                <a:pathLst>
                  <a:path w="304800" h="45784">
                    <a:moveTo>
                      <a:pt x="0" y="43180"/>
                    </a:moveTo>
                    <a:cubicBezTo>
                      <a:pt x="18626" y="20108"/>
                      <a:pt x="37253" y="10372"/>
                      <a:pt x="73660" y="10795"/>
                    </a:cubicBezTo>
                    <a:cubicBezTo>
                      <a:pt x="110067" y="11218"/>
                      <a:pt x="179917" y="47519"/>
                      <a:pt x="218440" y="45720"/>
                    </a:cubicBezTo>
                    <a:cubicBezTo>
                      <a:pt x="256963" y="43921"/>
                      <a:pt x="258445" y="23707"/>
                      <a:pt x="304800" y="0"/>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53"/>
              </a:p>
            </p:txBody>
          </p:sp>
          <p:sp>
            <p:nvSpPr>
              <p:cNvPr id="81" name="Freeform: Shape 80">
                <a:extLst>
                  <a:ext uri="{FF2B5EF4-FFF2-40B4-BE49-F238E27FC236}">
                    <a16:creationId xmlns:a16="http://schemas.microsoft.com/office/drawing/2014/main" id="{280ED97F-434C-4A7A-A4BA-CEFB9EFAE812}"/>
                  </a:ext>
                </a:extLst>
              </p:cNvPr>
              <p:cNvSpPr/>
              <p:nvPr/>
            </p:nvSpPr>
            <p:spPr>
              <a:xfrm>
                <a:off x="1973407" y="2274194"/>
                <a:ext cx="304800" cy="45784"/>
              </a:xfrm>
              <a:custGeom>
                <a:avLst/>
                <a:gdLst>
                  <a:gd name="connsiteX0" fmla="*/ 0 w 304800"/>
                  <a:gd name="connsiteY0" fmla="*/ 45725 h 48295"/>
                  <a:gd name="connsiteX1" fmla="*/ 73660 w 304800"/>
                  <a:gd name="connsiteY1" fmla="*/ 5 h 48295"/>
                  <a:gd name="connsiteX2" fmla="*/ 218440 w 304800"/>
                  <a:gd name="connsiteY2" fmla="*/ 48265 h 48295"/>
                  <a:gd name="connsiteX3" fmla="*/ 304800 w 304800"/>
                  <a:gd name="connsiteY3" fmla="*/ 2545 h 48295"/>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3180 h 45784"/>
                  <a:gd name="connsiteX1" fmla="*/ 73660 w 304800"/>
                  <a:gd name="connsiteY1" fmla="*/ 10795 h 45784"/>
                  <a:gd name="connsiteX2" fmla="*/ 218440 w 304800"/>
                  <a:gd name="connsiteY2" fmla="*/ 45720 h 45784"/>
                  <a:gd name="connsiteX3" fmla="*/ 304800 w 304800"/>
                  <a:gd name="connsiteY3" fmla="*/ 0 h 45784"/>
                </a:gdLst>
                <a:ahLst/>
                <a:cxnLst>
                  <a:cxn ang="0">
                    <a:pos x="connsiteX0" y="connsiteY0"/>
                  </a:cxn>
                  <a:cxn ang="0">
                    <a:pos x="connsiteX1" y="connsiteY1"/>
                  </a:cxn>
                  <a:cxn ang="0">
                    <a:pos x="connsiteX2" y="connsiteY2"/>
                  </a:cxn>
                  <a:cxn ang="0">
                    <a:pos x="connsiteX3" y="connsiteY3"/>
                  </a:cxn>
                </a:cxnLst>
                <a:rect l="l" t="t" r="r" b="b"/>
                <a:pathLst>
                  <a:path w="304800" h="45784">
                    <a:moveTo>
                      <a:pt x="0" y="43180"/>
                    </a:moveTo>
                    <a:cubicBezTo>
                      <a:pt x="18626" y="20108"/>
                      <a:pt x="37253" y="10372"/>
                      <a:pt x="73660" y="10795"/>
                    </a:cubicBezTo>
                    <a:cubicBezTo>
                      <a:pt x="110067" y="11218"/>
                      <a:pt x="179917" y="47519"/>
                      <a:pt x="218440" y="45720"/>
                    </a:cubicBezTo>
                    <a:cubicBezTo>
                      <a:pt x="256963" y="43921"/>
                      <a:pt x="258445" y="23707"/>
                      <a:pt x="304800" y="0"/>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53"/>
              </a:p>
            </p:txBody>
          </p:sp>
        </p:grpSp>
        <p:pic>
          <p:nvPicPr>
            <p:cNvPr id="2065" name="Graphic 2064">
              <a:extLst>
                <a:ext uri="{FF2B5EF4-FFF2-40B4-BE49-F238E27FC236}">
                  <a16:creationId xmlns:a16="http://schemas.microsoft.com/office/drawing/2014/main" id="{60C808C7-600E-4397-8464-EC5E032CA1D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491061" y="1338196"/>
              <a:ext cx="348375" cy="471374"/>
            </a:xfrm>
            <a:prstGeom prst="rect">
              <a:avLst/>
            </a:prstGeom>
          </p:spPr>
        </p:pic>
      </p:grpSp>
      <p:pic>
        <p:nvPicPr>
          <p:cNvPr id="89" name="Graphic 88">
            <a:extLst>
              <a:ext uri="{FF2B5EF4-FFF2-40B4-BE49-F238E27FC236}">
                <a16:creationId xmlns:a16="http://schemas.microsoft.com/office/drawing/2014/main" id="{BB07629B-B326-40F5-991B-72B47F0695C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315637" y="2218943"/>
            <a:ext cx="310468" cy="310468"/>
          </a:xfrm>
          <a:prstGeom prst="rect">
            <a:avLst/>
          </a:prstGeom>
        </p:spPr>
      </p:pic>
      <p:pic>
        <p:nvPicPr>
          <p:cNvPr id="33" name="Picture 4" descr="https://zapier.cachefly.net/storage/services/59152a3a91bfe0ddd2fc9b978448593a.128x128.png">
            <a:extLst>
              <a:ext uri="{FF2B5EF4-FFF2-40B4-BE49-F238E27FC236}">
                <a16:creationId xmlns:a16="http://schemas.microsoft.com/office/drawing/2014/main" id="{97BD8E8B-3A52-4706-8BBF-0FC31088A80E}"/>
              </a:ext>
            </a:extLst>
          </p:cNvPr>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l="19704" t="22115" r="21627" b="23287"/>
          <a:stretch/>
        </p:blipFill>
        <p:spPr bwMode="auto">
          <a:xfrm>
            <a:off x="2207039" y="1618101"/>
            <a:ext cx="391244" cy="364105"/>
          </a:xfrm>
          <a:prstGeom prst="rect">
            <a:avLst/>
          </a:prstGeom>
          <a:noFill/>
          <a:extLst>
            <a:ext uri="{909E8E84-426E-40DD-AFC4-6F175D3DCCD1}">
              <a14:hiddenFill xmlns:a14="http://schemas.microsoft.com/office/drawing/2010/main">
                <a:solidFill>
                  <a:srgbClr val="FFFFFF"/>
                </a:solidFill>
              </a14:hiddenFill>
            </a:ext>
          </a:extLst>
        </p:spPr>
      </p:pic>
      <p:pic>
        <p:nvPicPr>
          <p:cNvPr id="4" name="Graphic 3">
            <a:extLst>
              <a:ext uri="{FF2B5EF4-FFF2-40B4-BE49-F238E27FC236}">
                <a16:creationId xmlns:a16="http://schemas.microsoft.com/office/drawing/2014/main" id="{0F7E2C64-582F-4A1E-A2E3-34BD037BF762}"/>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2451599" y="1387345"/>
            <a:ext cx="391244" cy="391244"/>
          </a:xfrm>
          <a:prstGeom prst="rect">
            <a:avLst/>
          </a:prstGeom>
        </p:spPr>
      </p:pic>
    </p:spTree>
    <p:extLst>
      <p:ext uri="{BB962C8B-B14F-4D97-AF65-F5344CB8AC3E}">
        <p14:creationId xmlns:p14="http://schemas.microsoft.com/office/powerpoint/2010/main" val="262919529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anim calcmode="lin" valueType="num">
                                      <p:cBhvr additive="base">
                                        <p:cTn id="7" dur="500"/>
                                        <p:tgtEl>
                                          <p:spTgt spid="4098"/>
                                        </p:tgtEl>
                                        <p:attrNameLst>
                                          <p:attrName>ppt_y</p:attrName>
                                        </p:attrNameLst>
                                      </p:cBhvr>
                                      <p:tavLst>
                                        <p:tav tm="0">
                                          <p:val>
                                            <p:strVal val="#ppt_y+#ppt_h*1.125000"/>
                                          </p:val>
                                        </p:tav>
                                        <p:tav tm="100000">
                                          <p:val>
                                            <p:strVal val="#ppt_y"/>
                                          </p:val>
                                        </p:tav>
                                      </p:tavLst>
                                    </p:anim>
                                    <p:animEffect transition="in" filter="wipe(up)">
                                      <p:cBhvr>
                                        <p:cTn id="8" dur="500"/>
                                        <p:tgtEl>
                                          <p:spTgt spid="40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C582B7E-5144-42CB-9690-922F8C771D58}"/>
              </a:ext>
            </a:extLst>
          </p:cNvPr>
          <p:cNvSpPr>
            <a:spLocks noGrp="1"/>
          </p:cNvSpPr>
          <p:nvPr>
            <p:ph type="title"/>
          </p:nvPr>
        </p:nvSpPr>
        <p:spPr/>
        <p:txBody>
          <a:bodyPr/>
          <a:lstStyle/>
          <a:p>
            <a:r>
              <a:rPr lang="en-US"/>
              <a:t>Announcing ACR Build</a:t>
            </a:r>
          </a:p>
        </p:txBody>
      </p:sp>
      <p:pic>
        <p:nvPicPr>
          <p:cNvPr id="5" name="Graphic 4">
            <a:extLst>
              <a:ext uri="{FF2B5EF4-FFF2-40B4-BE49-F238E27FC236}">
                <a16:creationId xmlns:a16="http://schemas.microsoft.com/office/drawing/2014/main" id="{A7BF5F8B-95CF-43A3-9B84-FDAE7ABAF5D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869299" y="1834286"/>
            <a:ext cx="3377794" cy="3377794"/>
          </a:xfrm>
          <a:prstGeom prst="rect">
            <a:avLst/>
          </a:prstGeom>
        </p:spPr>
      </p:pic>
      <p:pic>
        <p:nvPicPr>
          <p:cNvPr id="7" name="Graphic 6">
            <a:extLst>
              <a:ext uri="{FF2B5EF4-FFF2-40B4-BE49-F238E27FC236}">
                <a16:creationId xmlns:a16="http://schemas.microsoft.com/office/drawing/2014/main" id="{9AA0CBA2-DE5C-4376-B914-9955099C8CA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491505" y="1645920"/>
            <a:ext cx="3377794" cy="3377794"/>
          </a:xfrm>
          <a:prstGeom prst="rect">
            <a:avLst/>
          </a:prstGeom>
        </p:spPr>
      </p:pic>
    </p:spTree>
    <p:extLst>
      <p:ext uri="{BB962C8B-B14F-4D97-AF65-F5344CB8AC3E}">
        <p14:creationId xmlns:p14="http://schemas.microsoft.com/office/powerpoint/2010/main" val="3285415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01D60A-8A68-4433-9782-4A84DA2EE6AB}"/>
              </a:ext>
            </a:extLst>
          </p:cNvPr>
          <p:cNvSpPr>
            <a:spLocks noGrp="1"/>
          </p:cNvSpPr>
          <p:nvPr>
            <p:ph type="title"/>
          </p:nvPr>
        </p:nvSpPr>
        <p:spPr>
          <a:xfrm>
            <a:off x="588263" y="457200"/>
            <a:ext cx="11018520" cy="553998"/>
          </a:xfrm>
        </p:spPr>
        <p:txBody>
          <a:bodyPr/>
          <a:lstStyle/>
          <a:p>
            <a:r>
              <a:rPr lang="en-US" dirty="0"/>
              <a:t>ACR Build: Container OS &amp; Framework Patching</a:t>
            </a:r>
          </a:p>
        </p:txBody>
      </p:sp>
      <p:pic>
        <p:nvPicPr>
          <p:cNvPr id="4" name="Graphic 3">
            <a:extLst>
              <a:ext uri="{FF2B5EF4-FFF2-40B4-BE49-F238E27FC236}">
                <a16:creationId xmlns:a16="http://schemas.microsoft.com/office/drawing/2014/main" id="{076C188D-59B8-4015-9D7D-BFD403BA909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076045" y="2209800"/>
            <a:ext cx="1828800" cy="1828800"/>
          </a:xfrm>
          <a:prstGeom prst="rect">
            <a:avLst/>
          </a:prstGeom>
        </p:spPr>
      </p:pic>
      <p:pic>
        <p:nvPicPr>
          <p:cNvPr id="7" name="Picture 6">
            <a:extLst>
              <a:ext uri="{FF2B5EF4-FFF2-40B4-BE49-F238E27FC236}">
                <a16:creationId xmlns:a16="http://schemas.microsoft.com/office/drawing/2014/main" id="{943A1406-5808-4559-AD6B-C296733351A7}"/>
              </a:ext>
            </a:extLst>
          </p:cNvPr>
          <p:cNvPicPr>
            <a:picLocks noChangeAspect="1"/>
          </p:cNvPicPr>
          <p:nvPr/>
        </p:nvPicPr>
        <p:blipFill>
          <a:blip r:embed="rId4"/>
          <a:stretch>
            <a:fillRect/>
          </a:stretch>
        </p:blipFill>
        <p:spPr>
          <a:xfrm>
            <a:off x="1940949" y="4375884"/>
            <a:ext cx="845895" cy="840513"/>
          </a:xfrm>
          <a:prstGeom prst="rect">
            <a:avLst/>
          </a:prstGeom>
        </p:spPr>
      </p:pic>
      <p:pic>
        <p:nvPicPr>
          <p:cNvPr id="9" name="Graphic 8">
            <a:extLst>
              <a:ext uri="{FF2B5EF4-FFF2-40B4-BE49-F238E27FC236}">
                <a16:creationId xmlns:a16="http://schemas.microsoft.com/office/drawing/2014/main" id="{621C1734-41AB-4B32-9390-93878843E3C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943629" y="1914063"/>
            <a:ext cx="2420274" cy="2420274"/>
          </a:xfrm>
          <a:prstGeom prst="rect">
            <a:avLst/>
          </a:prstGeom>
        </p:spPr>
      </p:pic>
      <p:grpSp>
        <p:nvGrpSpPr>
          <p:cNvPr id="31" name="Group 30">
            <a:extLst>
              <a:ext uri="{FF2B5EF4-FFF2-40B4-BE49-F238E27FC236}">
                <a16:creationId xmlns:a16="http://schemas.microsoft.com/office/drawing/2014/main" id="{7424A6A9-38ED-4BB4-9E01-F45EE413896A}"/>
              </a:ext>
            </a:extLst>
          </p:cNvPr>
          <p:cNvGrpSpPr/>
          <p:nvPr/>
        </p:nvGrpSpPr>
        <p:grpSpPr>
          <a:xfrm>
            <a:off x="910094" y="2049251"/>
            <a:ext cx="2875822" cy="985885"/>
            <a:chOff x="910094" y="2049251"/>
            <a:chExt cx="2875822" cy="985885"/>
          </a:xfrm>
        </p:grpSpPr>
        <p:pic>
          <p:nvPicPr>
            <p:cNvPr id="5" name="Graphic 4">
              <a:extLst>
                <a:ext uri="{FF2B5EF4-FFF2-40B4-BE49-F238E27FC236}">
                  <a16:creationId xmlns:a16="http://schemas.microsoft.com/office/drawing/2014/main" id="{74DC6FCE-D771-4C64-B711-44973FF87BD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885370" y="2049251"/>
              <a:ext cx="900546" cy="900546"/>
            </a:xfrm>
            <a:prstGeom prst="rect">
              <a:avLst/>
            </a:prstGeom>
          </p:spPr>
        </p:pic>
        <p:grpSp>
          <p:nvGrpSpPr>
            <p:cNvPr id="25" name="Group 24">
              <a:extLst>
                <a:ext uri="{FF2B5EF4-FFF2-40B4-BE49-F238E27FC236}">
                  <a16:creationId xmlns:a16="http://schemas.microsoft.com/office/drawing/2014/main" id="{A9E44DFD-BFD9-4A83-AB9D-F7E1AA784B4B}"/>
                </a:ext>
              </a:extLst>
            </p:cNvPr>
            <p:cNvGrpSpPr/>
            <p:nvPr/>
          </p:nvGrpSpPr>
          <p:grpSpPr>
            <a:xfrm>
              <a:off x="910094" y="2132026"/>
              <a:ext cx="1144645" cy="883246"/>
              <a:chOff x="1577773" y="2029935"/>
              <a:chExt cx="1144645" cy="883246"/>
            </a:xfrm>
          </p:grpSpPr>
          <p:pic>
            <p:nvPicPr>
              <p:cNvPr id="8" name="Picture 7" descr="Image result for docker hub logo">
                <a:extLst>
                  <a:ext uri="{FF2B5EF4-FFF2-40B4-BE49-F238E27FC236}">
                    <a16:creationId xmlns:a16="http://schemas.microsoft.com/office/drawing/2014/main" id="{5FA6AA12-CEDA-4894-B28D-95779B22A45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77773" y="2029935"/>
                <a:ext cx="1144645" cy="650877"/>
              </a:xfrm>
              <a:prstGeom prst="rect">
                <a:avLst/>
              </a:prstGeom>
              <a:noFill/>
              <a:extLst>
                <a:ext uri="{909E8E84-426E-40DD-AFC4-6F175D3DCCD1}">
                  <a14:hiddenFill xmlns:a14="http://schemas.microsoft.com/office/drawing/2010/main">
                    <a:solidFill>
                      <a:srgbClr val="FFFFFF"/>
                    </a:solidFill>
                  </a14:hiddenFill>
                </a:ext>
              </a:extLst>
            </p:spPr>
          </p:pic>
          <p:sp>
            <p:nvSpPr>
              <p:cNvPr id="21" name="Rectangle 20">
                <a:extLst>
                  <a:ext uri="{FF2B5EF4-FFF2-40B4-BE49-F238E27FC236}">
                    <a16:creationId xmlns:a16="http://schemas.microsoft.com/office/drawing/2014/main" id="{92C9E09E-62CD-4796-AB38-9FF5A207B3D4}"/>
                  </a:ext>
                </a:extLst>
              </p:cNvPr>
              <p:cNvSpPr/>
              <p:nvPr/>
            </p:nvSpPr>
            <p:spPr>
              <a:xfrm>
                <a:off x="1694724" y="2636182"/>
                <a:ext cx="913904" cy="276999"/>
              </a:xfrm>
              <a:prstGeom prst="rect">
                <a:avLst/>
              </a:prstGeom>
            </p:spPr>
            <p:txBody>
              <a:bodyPr wrap="none">
                <a:spAutoFit/>
              </a:bodyPr>
              <a:lstStyle/>
              <a:p>
                <a:pPr algn="ctr" defTabSz="914377"/>
                <a:r>
                  <a:rPr lang="en-US" sz="1200" dirty="0">
                    <a:solidFill>
                      <a:sysClr val="windowText" lastClr="000000"/>
                    </a:solidFill>
                    <a:latin typeface="Calibri" panose="020F0502020204030204"/>
                  </a:rPr>
                  <a:t>Docker Hub</a:t>
                </a:r>
              </a:p>
            </p:txBody>
          </p:sp>
        </p:grpSp>
        <p:pic>
          <p:nvPicPr>
            <p:cNvPr id="24" name="Picture 23">
              <a:extLst>
                <a:ext uri="{FF2B5EF4-FFF2-40B4-BE49-F238E27FC236}">
                  <a16:creationId xmlns:a16="http://schemas.microsoft.com/office/drawing/2014/main" id="{280672FB-402F-4723-AFBF-D609952DBFA4}"/>
                </a:ext>
              </a:extLst>
            </p:cNvPr>
            <p:cNvPicPr>
              <a:picLocks noChangeAspect="1"/>
            </p:cNvPicPr>
            <p:nvPr/>
          </p:nvPicPr>
          <p:blipFill>
            <a:blip r:embed="rId8"/>
            <a:stretch>
              <a:fillRect/>
            </a:stretch>
          </p:blipFill>
          <p:spPr>
            <a:xfrm>
              <a:off x="2183697" y="2132026"/>
              <a:ext cx="702671" cy="686215"/>
            </a:xfrm>
            <a:prstGeom prst="rect">
              <a:avLst/>
            </a:prstGeom>
          </p:spPr>
        </p:pic>
        <p:sp>
          <p:nvSpPr>
            <p:cNvPr id="26" name="Rectangle 25">
              <a:extLst>
                <a:ext uri="{FF2B5EF4-FFF2-40B4-BE49-F238E27FC236}">
                  <a16:creationId xmlns:a16="http://schemas.microsoft.com/office/drawing/2014/main" id="{2A373808-1E84-4B71-A3C3-B73B1890A3F7}"/>
                </a:ext>
              </a:extLst>
            </p:cNvPr>
            <p:cNvSpPr/>
            <p:nvPr/>
          </p:nvSpPr>
          <p:spPr>
            <a:xfrm>
              <a:off x="2263947" y="2738273"/>
              <a:ext cx="481222" cy="276999"/>
            </a:xfrm>
            <a:prstGeom prst="rect">
              <a:avLst/>
            </a:prstGeom>
          </p:spPr>
          <p:txBody>
            <a:bodyPr wrap="none">
              <a:spAutoFit/>
            </a:bodyPr>
            <a:lstStyle/>
            <a:p>
              <a:pPr algn="ctr" defTabSz="914377"/>
              <a:r>
                <a:rPr lang="en-US" sz="1200" dirty="0">
                  <a:solidFill>
                    <a:sysClr val="windowText" lastClr="000000"/>
                  </a:solidFill>
                  <a:latin typeface="Calibri" panose="020F0502020204030204"/>
                </a:rPr>
                <a:t>MCR</a:t>
              </a:r>
            </a:p>
          </p:txBody>
        </p:sp>
        <p:sp>
          <p:nvSpPr>
            <p:cNvPr id="27" name="Rectangle 26">
              <a:extLst>
                <a:ext uri="{FF2B5EF4-FFF2-40B4-BE49-F238E27FC236}">
                  <a16:creationId xmlns:a16="http://schemas.microsoft.com/office/drawing/2014/main" id="{B1DC13E2-5246-4EA0-8BD5-BF8E0AEF51A0}"/>
                </a:ext>
              </a:extLst>
            </p:cNvPr>
            <p:cNvSpPr/>
            <p:nvPr/>
          </p:nvSpPr>
          <p:spPr>
            <a:xfrm>
              <a:off x="3118916" y="2738273"/>
              <a:ext cx="438390" cy="276999"/>
            </a:xfrm>
            <a:prstGeom prst="rect">
              <a:avLst/>
            </a:prstGeom>
          </p:spPr>
          <p:txBody>
            <a:bodyPr wrap="none">
              <a:spAutoFit/>
            </a:bodyPr>
            <a:lstStyle/>
            <a:p>
              <a:pPr algn="ctr" defTabSz="914377"/>
              <a:r>
                <a:rPr lang="en-US" sz="1200" dirty="0">
                  <a:solidFill>
                    <a:sysClr val="windowText" lastClr="000000"/>
                  </a:solidFill>
                  <a:latin typeface="Calibri" panose="020F0502020204030204"/>
                </a:rPr>
                <a:t>ACR</a:t>
              </a:r>
            </a:p>
          </p:txBody>
        </p:sp>
        <p:sp>
          <p:nvSpPr>
            <p:cNvPr id="28" name="Lightning Bolt 27">
              <a:extLst>
                <a:ext uri="{FF2B5EF4-FFF2-40B4-BE49-F238E27FC236}">
                  <a16:creationId xmlns:a16="http://schemas.microsoft.com/office/drawing/2014/main" id="{0E18C73F-7BA1-43CB-8626-F8B0BC58EE71}"/>
                </a:ext>
              </a:extLst>
            </p:cNvPr>
            <p:cNvSpPr/>
            <p:nvPr/>
          </p:nvSpPr>
          <p:spPr>
            <a:xfrm>
              <a:off x="2896544" y="2718407"/>
              <a:ext cx="208258" cy="316729"/>
            </a:xfrm>
            <a:prstGeom prst="lightningBolt">
              <a:avLst/>
            </a:prstGeom>
            <a:solidFill>
              <a:srgbClr val="FFC000"/>
            </a:solidFill>
            <a:ln w="12700" cap="flat" cmpd="sng" algn="ctr">
              <a:solidFill>
                <a:srgbClr val="FFC000">
                  <a:shade val="50000"/>
                </a:srgbClr>
              </a:solidFill>
              <a:prstDash val="solid"/>
              <a:miter lim="800000"/>
            </a:ln>
            <a:effectLst/>
          </p:spPr>
          <p:txBody>
            <a:bodyPr rtlCol="0" anchor="ctr"/>
            <a:lstStyle/>
            <a:p>
              <a:pPr algn="ctr" defTabSz="914377">
                <a:defRPr/>
              </a:pPr>
              <a:endParaRPr lang="en-US" kern="0">
                <a:solidFill>
                  <a:prstClr val="white"/>
                </a:solidFill>
                <a:latin typeface="Calibri" panose="020F0502020204030204"/>
              </a:endParaRPr>
            </a:p>
          </p:txBody>
        </p:sp>
      </p:grpSp>
      <p:sp>
        <p:nvSpPr>
          <p:cNvPr id="30" name="Lightning Bolt 29">
            <a:extLst>
              <a:ext uri="{FF2B5EF4-FFF2-40B4-BE49-F238E27FC236}">
                <a16:creationId xmlns:a16="http://schemas.microsoft.com/office/drawing/2014/main" id="{DEEE2A81-6626-4865-B444-7326BE67EC57}"/>
              </a:ext>
            </a:extLst>
          </p:cNvPr>
          <p:cNvSpPr/>
          <p:nvPr/>
        </p:nvSpPr>
        <p:spPr>
          <a:xfrm>
            <a:off x="2682715" y="4449888"/>
            <a:ext cx="208258" cy="316729"/>
          </a:xfrm>
          <a:prstGeom prst="lightningBolt">
            <a:avLst/>
          </a:prstGeom>
          <a:solidFill>
            <a:srgbClr val="FFC000"/>
          </a:solidFill>
          <a:ln w="12700" cap="flat" cmpd="sng" algn="ctr">
            <a:solidFill>
              <a:srgbClr val="FFC000">
                <a:shade val="50000"/>
              </a:srgbClr>
            </a:solidFill>
            <a:prstDash val="solid"/>
            <a:miter lim="800000"/>
          </a:ln>
          <a:effectLst/>
        </p:spPr>
        <p:txBody>
          <a:bodyPr rtlCol="0" anchor="ctr"/>
          <a:lstStyle/>
          <a:p>
            <a:pPr algn="ctr" defTabSz="914377">
              <a:defRPr/>
            </a:pPr>
            <a:endParaRPr lang="en-US" kern="0">
              <a:solidFill>
                <a:prstClr val="white"/>
              </a:solidFill>
              <a:latin typeface="Calibri" panose="020F0502020204030204"/>
            </a:endParaRPr>
          </a:p>
        </p:txBody>
      </p:sp>
      <p:sp>
        <p:nvSpPr>
          <p:cNvPr id="32" name="Rectangle 31">
            <a:extLst>
              <a:ext uri="{FF2B5EF4-FFF2-40B4-BE49-F238E27FC236}">
                <a16:creationId xmlns:a16="http://schemas.microsoft.com/office/drawing/2014/main" id="{F9432CA9-FB17-4370-AE7E-6778CE88C267}"/>
              </a:ext>
            </a:extLst>
          </p:cNvPr>
          <p:cNvSpPr/>
          <p:nvPr/>
        </p:nvSpPr>
        <p:spPr bwMode="auto">
          <a:xfrm>
            <a:off x="910094" y="1598999"/>
            <a:ext cx="3006586" cy="1593782"/>
          </a:xfrm>
          <a:prstGeom prst="rect">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000" dirty="0">
                <a:solidFill>
                  <a:sysClr val="windowText" lastClr="000000"/>
                </a:solidFill>
                <a:ea typeface="Segoe UI" pitchFamily="34" charset="0"/>
                <a:cs typeface="Segoe UI" pitchFamily="34" charset="0"/>
              </a:rPr>
              <a:t>Registries</a:t>
            </a:r>
          </a:p>
        </p:txBody>
      </p:sp>
      <p:sp>
        <p:nvSpPr>
          <p:cNvPr id="33" name="Rectangle 32">
            <a:extLst>
              <a:ext uri="{FF2B5EF4-FFF2-40B4-BE49-F238E27FC236}">
                <a16:creationId xmlns:a16="http://schemas.microsoft.com/office/drawing/2014/main" id="{13E4B48A-1E2C-46A5-91B6-8BA9ED83FCA5}"/>
              </a:ext>
            </a:extLst>
          </p:cNvPr>
          <p:cNvSpPr/>
          <p:nvPr/>
        </p:nvSpPr>
        <p:spPr bwMode="auto">
          <a:xfrm>
            <a:off x="903034" y="3861937"/>
            <a:ext cx="3006586" cy="1593782"/>
          </a:xfrm>
          <a:prstGeom prst="rect">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000" dirty="0">
                <a:solidFill>
                  <a:sysClr val="windowText" lastClr="000000"/>
                </a:solidFill>
                <a:ea typeface="Segoe UI" pitchFamily="34" charset="0"/>
                <a:cs typeface="Segoe UI" pitchFamily="34" charset="0"/>
              </a:rPr>
              <a:t>SCC Providers</a:t>
            </a:r>
          </a:p>
        </p:txBody>
      </p:sp>
      <p:pic>
        <p:nvPicPr>
          <p:cNvPr id="34" name="Picture 2" descr="Related image">
            <a:extLst>
              <a:ext uri="{FF2B5EF4-FFF2-40B4-BE49-F238E27FC236}">
                <a16:creationId xmlns:a16="http://schemas.microsoft.com/office/drawing/2014/main" id="{C067C7DD-3B2F-4A21-9BE2-7E14ED30D052}"/>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29579" t="19617" r="25733" b="15444"/>
          <a:stretch/>
        </p:blipFill>
        <p:spPr bwMode="auto">
          <a:xfrm>
            <a:off x="3731765" y="-515461"/>
            <a:ext cx="403638" cy="398369"/>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6" descr="Image result for linux icon">
            <a:extLst>
              <a:ext uri="{FF2B5EF4-FFF2-40B4-BE49-F238E27FC236}">
                <a16:creationId xmlns:a16="http://schemas.microsoft.com/office/drawing/2014/main" id="{697C487A-E28D-45A3-8546-51A1E2CE610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275363" y="-527348"/>
            <a:ext cx="401442" cy="401442"/>
          </a:xfrm>
          <a:prstGeom prst="rect">
            <a:avLst/>
          </a:prstGeom>
          <a:noFill/>
          <a:extLst>
            <a:ext uri="{909E8E84-426E-40DD-AFC4-6F175D3DCCD1}">
              <a14:hiddenFill xmlns:a14="http://schemas.microsoft.com/office/drawing/2010/main">
                <a:solidFill>
                  <a:srgbClr val="FFFFFF"/>
                </a:solidFill>
              </a14:hiddenFill>
            </a:ext>
          </a:extLst>
        </p:spPr>
      </p:pic>
      <p:sp>
        <p:nvSpPr>
          <p:cNvPr id="36" name="Rectangle 35">
            <a:extLst>
              <a:ext uri="{FF2B5EF4-FFF2-40B4-BE49-F238E27FC236}">
                <a16:creationId xmlns:a16="http://schemas.microsoft.com/office/drawing/2014/main" id="{2D4AE8B8-95E2-462E-A0B7-91BB7A58E466}"/>
              </a:ext>
            </a:extLst>
          </p:cNvPr>
          <p:cNvSpPr/>
          <p:nvPr/>
        </p:nvSpPr>
        <p:spPr>
          <a:xfrm>
            <a:off x="4096556" y="-469212"/>
            <a:ext cx="623889" cy="369332"/>
          </a:xfrm>
          <a:prstGeom prst="rect">
            <a:avLst/>
          </a:prstGeom>
        </p:spPr>
        <p:txBody>
          <a:bodyPr wrap="none">
            <a:spAutoFit/>
          </a:bodyPr>
          <a:lstStyle/>
          <a:p>
            <a:r>
              <a:rPr lang="en-US" b="1" dirty="0"/>
              <a:t>.NET</a:t>
            </a:r>
          </a:p>
        </p:txBody>
      </p:sp>
      <p:pic>
        <p:nvPicPr>
          <p:cNvPr id="37" name="Picture 8" descr="Image result for java icon">
            <a:extLst>
              <a:ext uri="{FF2B5EF4-FFF2-40B4-BE49-F238E27FC236}">
                <a16:creationId xmlns:a16="http://schemas.microsoft.com/office/drawing/2014/main" id="{20C13A5C-396F-4ED7-B302-D6CA3B243966}"/>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827446" y="-580243"/>
            <a:ext cx="526360" cy="526360"/>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38">
            <a:extLst>
              <a:ext uri="{FF2B5EF4-FFF2-40B4-BE49-F238E27FC236}">
                <a16:creationId xmlns:a16="http://schemas.microsoft.com/office/drawing/2014/main" id="{374872C2-851F-4E99-BB3D-47E66EF6B758}"/>
              </a:ext>
            </a:extLst>
          </p:cNvPr>
          <p:cNvPicPr>
            <a:picLocks noChangeAspect="1"/>
          </p:cNvPicPr>
          <p:nvPr/>
        </p:nvPicPr>
        <p:blipFill>
          <a:blip r:embed="rId12"/>
          <a:stretch>
            <a:fillRect/>
          </a:stretch>
        </p:blipFill>
        <p:spPr>
          <a:xfrm>
            <a:off x="2406327" y="-402905"/>
            <a:ext cx="452178" cy="276999"/>
          </a:xfrm>
          <a:prstGeom prst="rect">
            <a:avLst/>
          </a:prstGeom>
        </p:spPr>
      </p:pic>
      <p:pic>
        <p:nvPicPr>
          <p:cNvPr id="41" name="Picture 40">
            <a:extLst>
              <a:ext uri="{FF2B5EF4-FFF2-40B4-BE49-F238E27FC236}">
                <a16:creationId xmlns:a16="http://schemas.microsoft.com/office/drawing/2014/main" id="{6706EC91-C366-4BA0-A5A4-814F14DB0937}"/>
              </a:ext>
            </a:extLst>
          </p:cNvPr>
          <p:cNvPicPr>
            <a:picLocks noChangeAspect="1"/>
          </p:cNvPicPr>
          <p:nvPr/>
        </p:nvPicPr>
        <p:blipFill>
          <a:blip r:embed="rId13"/>
          <a:stretch>
            <a:fillRect/>
          </a:stretch>
        </p:blipFill>
        <p:spPr>
          <a:xfrm>
            <a:off x="5624266" y="-536615"/>
            <a:ext cx="439103" cy="439103"/>
          </a:xfrm>
          <a:prstGeom prst="rect">
            <a:avLst/>
          </a:prstGeom>
        </p:spPr>
      </p:pic>
      <p:cxnSp>
        <p:nvCxnSpPr>
          <p:cNvPr id="43" name="Straight Arrow Connector 42">
            <a:extLst>
              <a:ext uri="{FF2B5EF4-FFF2-40B4-BE49-F238E27FC236}">
                <a16:creationId xmlns:a16="http://schemas.microsoft.com/office/drawing/2014/main" id="{1EA26DAF-4150-4148-98CC-76357ED76293}"/>
              </a:ext>
            </a:extLst>
          </p:cNvPr>
          <p:cNvCxnSpPr>
            <a:cxnSpLocks/>
            <a:stCxn id="33" idx="3"/>
            <a:endCxn id="4" idx="1"/>
          </p:cNvCxnSpPr>
          <p:nvPr/>
        </p:nvCxnSpPr>
        <p:spPr>
          <a:xfrm flipV="1">
            <a:off x="3909620" y="3124200"/>
            <a:ext cx="1166425" cy="1534628"/>
          </a:xfrm>
          <a:prstGeom prst="straightConnector1">
            <a:avLst/>
          </a:prstGeom>
          <a:ln w="57150">
            <a:solidFill>
              <a:srgbClr val="F74A32"/>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2E42B7CA-5546-42A3-A9ED-34734F252183}"/>
              </a:ext>
            </a:extLst>
          </p:cNvPr>
          <p:cNvCxnSpPr>
            <a:cxnSpLocks/>
            <a:stCxn id="32" idx="3"/>
            <a:endCxn id="4" idx="1"/>
          </p:cNvCxnSpPr>
          <p:nvPr/>
        </p:nvCxnSpPr>
        <p:spPr>
          <a:xfrm>
            <a:off x="3916680" y="2395890"/>
            <a:ext cx="1159365" cy="728310"/>
          </a:xfrm>
          <a:prstGeom prst="straightConnector1">
            <a:avLst/>
          </a:prstGeom>
          <a:ln w="57150">
            <a:solidFill>
              <a:srgbClr val="59B4D9"/>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4B9BBC71-A0D3-483F-83EB-D7A4D560A90B}"/>
              </a:ext>
            </a:extLst>
          </p:cNvPr>
          <p:cNvCxnSpPr>
            <a:cxnSpLocks/>
            <a:stCxn id="4" idx="3"/>
            <a:endCxn id="9" idx="1"/>
          </p:cNvCxnSpPr>
          <p:nvPr/>
        </p:nvCxnSpPr>
        <p:spPr>
          <a:xfrm>
            <a:off x="6904845" y="3124200"/>
            <a:ext cx="1038784" cy="0"/>
          </a:xfrm>
          <a:prstGeom prst="straightConnector1">
            <a:avLst/>
          </a:prstGeom>
          <a:ln w="57150">
            <a:solidFill>
              <a:srgbClr val="59B4D9"/>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7" name="Rectangle 56">
            <a:extLst>
              <a:ext uri="{FF2B5EF4-FFF2-40B4-BE49-F238E27FC236}">
                <a16:creationId xmlns:a16="http://schemas.microsoft.com/office/drawing/2014/main" id="{F62925D7-548D-42D2-A13A-0216FED48ED0}"/>
              </a:ext>
            </a:extLst>
          </p:cNvPr>
          <p:cNvSpPr/>
          <p:nvPr/>
        </p:nvSpPr>
        <p:spPr>
          <a:xfrm>
            <a:off x="5400401" y="4071714"/>
            <a:ext cx="1091901" cy="369332"/>
          </a:xfrm>
          <a:prstGeom prst="rect">
            <a:avLst/>
          </a:prstGeom>
        </p:spPr>
        <p:txBody>
          <a:bodyPr wrap="none">
            <a:spAutoFit/>
          </a:bodyPr>
          <a:lstStyle/>
          <a:p>
            <a:pPr algn="ctr" defTabSz="914377"/>
            <a:r>
              <a:rPr lang="en-US" sz="1800" dirty="0">
                <a:solidFill>
                  <a:sysClr val="windowText" lastClr="000000"/>
                </a:solidFill>
                <a:latin typeface="Calibri" panose="020F0502020204030204"/>
              </a:rPr>
              <a:t>ACR Build</a:t>
            </a:r>
          </a:p>
        </p:txBody>
      </p:sp>
      <p:sp>
        <p:nvSpPr>
          <p:cNvPr id="58" name="Rectangle 57">
            <a:extLst>
              <a:ext uri="{FF2B5EF4-FFF2-40B4-BE49-F238E27FC236}">
                <a16:creationId xmlns:a16="http://schemas.microsoft.com/office/drawing/2014/main" id="{2D47B626-A839-4D00-A113-76337E584A5C}"/>
              </a:ext>
            </a:extLst>
          </p:cNvPr>
          <p:cNvSpPr/>
          <p:nvPr/>
        </p:nvSpPr>
        <p:spPr>
          <a:xfrm>
            <a:off x="8407125" y="4012497"/>
            <a:ext cx="1905522" cy="646331"/>
          </a:xfrm>
          <a:prstGeom prst="rect">
            <a:avLst/>
          </a:prstGeom>
        </p:spPr>
        <p:txBody>
          <a:bodyPr wrap="none">
            <a:spAutoFit/>
          </a:bodyPr>
          <a:lstStyle/>
          <a:p>
            <a:pPr algn="ctr" defTabSz="914377"/>
            <a:r>
              <a:rPr lang="en-US" sz="1800" dirty="0">
                <a:solidFill>
                  <a:sysClr val="windowText" lastClr="000000"/>
                </a:solidFill>
                <a:latin typeface="Calibri" panose="020F0502020204030204"/>
              </a:rPr>
              <a:t>Azure </a:t>
            </a:r>
            <a:br>
              <a:rPr lang="en-US" sz="1800" dirty="0">
                <a:solidFill>
                  <a:sysClr val="windowText" lastClr="000000"/>
                </a:solidFill>
                <a:latin typeface="Calibri" panose="020F0502020204030204"/>
              </a:rPr>
            </a:br>
            <a:r>
              <a:rPr lang="en-US" sz="1800" dirty="0">
                <a:solidFill>
                  <a:sysClr val="windowText" lastClr="000000"/>
                </a:solidFill>
                <a:latin typeface="Calibri" panose="020F0502020204030204"/>
              </a:rPr>
              <a:t>Container Registry</a:t>
            </a:r>
          </a:p>
        </p:txBody>
      </p:sp>
      <p:sp>
        <p:nvSpPr>
          <p:cNvPr id="59" name="Rectangle 58">
            <a:extLst>
              <a:ext uri="{FF2B5EF4-FFF2-40B4-BE49-F238E27FC236}">
                <a16:creationId xmlns:a16="http://schemas.microsoft.com/office/drawing/2014/main" id="{25701724-B8F8-4B3E-9EB6-3C77463DE944}"/>
              </a:ext>
            </a:extLst>
          </p:cNvPr>
          <p:cNvSpPr/>
          <p:nvPr/>
        </p:nvSpPr>
        <p:spPr>
          <a:xfrm>
            <a:off x="181747" y="3330442"/>
            <a:ext cx="1442574" cy="369332"/>
          </a:xfrm>
          <a:prstGeom prst="rect">
            <a:avLst/>
          </a:prstGeom>
        </p:spPr>
        <p:txBody>
          <a:bodyPr wrap="none">
            <a:spAutoFit/>
          </a:bodyPr>
          <a:lstStyle/>
          <a:p>
            <a:pPr algn="ctr" defTabSz="914377"/>
            <a:r>
              <a:rPr lang="en-US" sz="1800" dirty="0">
                <a:solidFill>
                  <a:sysClr val="windowText" lastClr="000000"/>
                </a:solidFill>
                <a:latin typeface="Calibri" panose="020F0502020204030204"/>
              </a:rPr>
              <a:t>Build Triggers</a:t>
            </a:r>
          </a:p>
        </p:txBody>
      </p:sp>
      <p:sp>
        <p:nvSpPr>
          <p:cNvPr id="60" name="Rectangle 59">
            <a:extLst>
              <a:ext uri="{FF2B5EF4-FFF2-40B4-BE49-F238E27FC236}">
                <a16:creationId xmlns:a16="http://schemas.microsoft.com/office/drawing/2014/main" id="{68E4781A-E449-4357-B4ED-8120490BB963}"/>
              </a:ext>
            </a:extLst>
          </p:cNvPr>
          <p:cNvSpPr/>
          <p:nvPr/>
        </p:nvSpPr>
        <p:spPr>
          <a:xfrm>
            <a:off x="5198224" y="6216134"/>
            <a:ext cx="1795556" cy="369332"/>
          </a:xfrm>
          <a:prstGeom prst="rect">
            <a:avLst/>
          </a:prstGeom>
        </p:spPr>
        <p:txBody>
          <a:bodyPr wrap="none">
            <a:spAutoFit/>
          </a:bodyPr>
          <a:lstStyle/>
          <a:p>
            <a:pPr algn="ctr" defTabSz="914377"/>
            <a:r>
              <a:rPr lang="en-US" sz="1800" dirty="0">
                <a:solidFill>
                  <a:sysClr val="windowText" lastClr="000000"/>
                </a:solidFill>
                <a:latin typeface="Calibri" panose="020F0502020204030204"/>
                <a:hlinkClick r:id="rId14" action="ppaction://hlinkfile"/>
              </a:rPr>
              <a:t>aka.ms/acr/build</a:t>
            </a:r>
            <a:endParaRPr lang="en-US" sz="1800" dirty="0">
              <a:solidFill>
                <a:sysClr val="windowText" lastClr="000000"/>
              </a:solidFill>
              <a:latin typeface="Calibri" panose="020F0502020204030204"/>
            </a:endParaRPr>
          </a:p>
        </p:txBody>
      </p:sp>
    </p:spTree>
    <p:extLst>
      <p:ext uri="{BB962C8B-B14F-4D97-AF65-F5344CB8AC3E}">
        <p14:creationId xmlns:p14="http://schemas.microsoft.com/office/powerpoint/2010/main" val="2034834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par>
                                <p:cTn id="8" presetID="42" presetClass="path" presetSubtype="0" accel="50000" decel="50000" fill="hold" nodeType="withEffect">
                                  <p:stCondLst>
                                    <p:cond delay="0"/>
                                  </p:stCondLst>
                                  <p:childTnLst>
                                    <p:animMotion origin="layout" path="M -4.44444E-6 -3.7037E-7 L 0.21928 0.30988 " pathEditMode="relative" rAng="0" ptsTypes="AA">
                                      <p:cBhvr>
                                        <p:cTn id="9" dur="1500" fill="hold"/>
                                        <p:tgtEl>
                                          <p:spTgt spid="34"/>
                                        </p:tgtEl>
                                        <p:attrNameLst>
                                          <p:attrName>ppt_x</p:attrName>
                                          <p:attrName>ppt_y</p:attrName>
                                        </p:attrNameLst>
                                      </p:cBhvr>
                                      <p:rCtr x="10955" y="15494"/>
                                    </p:animMotion>
                                  </p:childTnLst>
                                </p:cTn>
                              </p:par>
                              <p:par>
                                <p:cTn id="10" presetID="10" presetClass="exit" presetSubtype="0" fill="hold" nodeType="withEffect">
                                  <p:stCondLst>
                                    <p:cond delay="1000"/>
                                  </p:stCondLst>
                                  <p:childTnLst>
                                    <p:animEffect transition="out" filter="fade">
                                      <p:cBhvr>
                                        <p:cTn id="11" dur="500"/>
                                        <p:tgtEl>
                                          <p:spTgt spid="34"/>
                                        </p:tgtEl>
                                      </p:cBhvr>
                                    </p:animEffect>
                                    <p:set>
                                      <p:cBhvr>
                                        <p:cTn id="12" dur="1" fill="hold">
                                          <p:stCondLst>
                                            <p:cond delay="499"/>
                                          </p:stCondLst>
                                        </p:cTn>
                                        <p:tgtEl>
                                          <p:spTgt spid="34"/>
                                        </p:tgtEl>
                                        <p:attrNameLst>
                                          <p:attrName>style.visibility</p:attrName>
                                        </p:attrNameLst>
                                      </p:cBhvr>
                                      <p:to>
                                        <p:strVal val="hidden"/>
                                      </p:to>
                                    </p:set>
                                  </p:childTnLst>
                                </p:cTn>
                              </p:par>
                            </p:childTnLst>
                          </p:cTn>
                        </p:par>
                        <p:par>
                          <p:cTn id="13" fill="hold">
                            <p:stCondLst>
                              <p:cond delay="1500"/>
                            </p:stCondLst>
                            <p:childTnLst>
                              <p:par>
                                <p:cTn id="14" presetID="10" presetClass="entr" presetSubtype="0" fill="hold" nodeType="after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fade">
                                      <p:cBhvr>
                                        <p:cTn id="16" dur="500"/>
                                        <p:tgtEl>
                                          <p:spTgt spid="35"/>
                                        </p:tgtEl>
                                      </p:cBhvr>
                                    </p:animEffect>
                                  </p:childTnLst>
                                </p:cTn>
                              </p:par>
                              <p:par>
                                <p:cTn id="17" presetID="42" presetClass="path" presetSubtype="0" accel="50000" decel="50000" fill="hold" nodeType="withEffect">
                                  <p:stCondLst>
                                    <p:cond delay="0"/>
                                  </p:stCondLst>
                                  <p:childTnLst>
                                    <p:animMotion origin="layout" path="M -1.94444E-6 9.87654E-7 L 0.18403 0.31049 " pathEditMode="relative" rAng="0" ptsTypes="AA">
                                      <p:cBhvr>
                                        <p:cTn id="18" dur="1500" fill="hold"/>
                                        <p:tgtEl>
                                          <p:spTgt spid="35"/>
                                        </p:tgtEl>
                                        <p:attrNameLst>
                                          <p:attrName>ppt_x</p:attrName>
                                          <p:attrName>ppt_y</p:attrName>
                                        </p:attrNameLst>
                                      </p:cBhvr>
                                      <p:rCtr x="9201" y="15525"/>
                                    </p:animMotion>
                                  </p:childTnLst>
                                </p:cTn>
                              </p:par>
                              <p:par>
                                <p:cTn id="19" presetID="10" presetClass="exit" presetSubtype="0" fill="hold" nodeType="withEffect">
                                  <p:stCondLst>
                                    <p:cond delay="1100"/>
                                  </p:stCondLst>
                                  <p:childTnLst>
                                    <p:animEffect transition="out" filter="fade">
                                      <p:cBhvr>
                                        <p:cTn id="20" dur="500"/>
                                        <p:tgtEl>
                                          <p:spTgt spid="35"/>
                                        </p:tgtEl>
                                      </p:cBhvr>
                                    </p:animEffect>
                                    <p:set>
                                      <p:cBhvr>
                                        <p:cTn id="21" dur="1" fill="hold">
                                          <p:stCondLst>
                                            <p:cond delay="499"/>
                                          </p:stCondLst>
                                        </p:cTn>
                                        <p:tgtEl>
                                          <p:spTgt spid="35"/>
                                        </p:tgtEl>
                                        <p:attrNameLst>
                                          <p:attrName>style.visibility</p:attrName>
                                        </p:attrNameLst>
                                      </p:cBhvr>
                                      <p:to>
                                        <p:strVal val="hidden"/>
                                      </p:to>
                                    </p:set>
                                  </p:childTnLst>
                                </p:cTn>
                              </p:par>
                            </p:childTnLst>
                          </p:cTn>
                        </p:par>
                        <p:par>
                          <p:cTn id="22" fill="hold">
                            <p:stCondLst>
                              <p:cond delay="3100"/>
                            </p:stCondLst>
                            <p:childTnLst>
                              <p:par>
                                <p:cTn id="23" presetID="10" presetClass="entr" presetSubtype="0" fill="hold" nodeType="afterEffect">
                                  <p:stCondLst>
                                    <p:cond delay="0"/>
                                  </p:stCondLst>
                                  <p:childTnLst>
                                    <p:set>
                                      <p:cBhvr>
                                        <p:cTn id="24" dur="1" fill="hold">
                                          <p:stCondLst>
                                            <p:cond delay="0"/>
                                          </p:stCondLst>
                                        </p:cTn>
                                        <p:tgtEl>
                                          <p:spTgt spid="37"/>
                                        </p:tgtEl>
                                        <p:attrNameLst>
                                          <p:attrName>style.visibility</p:attrName>
                                        </p:attrNameLst>
                                      </p:cBhvr>
                                      <p:to>
                                        <p:strVal val="visible"/>
                                      </p:to>
                                    </p:set>
                                    <p:animEffect transition="in" filter="fade">
                                      <p:cBhvr>
                                        <p:cTn id="25" dur="500"/>
                                        <p:tgtEl>
                                          <p:spTgt spid="37"/>
                                        </p:tgtEl>
                                      </p:cBhvr>
                                    </p:animEffect>
                                  </p:childTnLst>
                                </p:cTn>
                              </p:par>
                              <p:par>
                                <p:cTn id="26" presetID="42" presetClass="path" presetSubtype="0" accel="50000" decel="50000" fill="hold" nodeType="withEffect">
                                  <p:stCondLst>
                                    <p:cond delay="0"/>
                                  </p:stCondLst>
                                  <p:childTnLst>
                                    <p:animMotion origin="layout" path="M 2.5E-6 -2.96296E-6 L 0.19826 0.21914 " pathEditMode="relative" rAng="0" ptsTypes="AA">
                                      <p:cBhvr>
                                        <p:cTn id="27" dur="1500" fill="hold"/>
                                        <p:tgtEl>
                                          <p:spTgt spid="37"/>
                                        </p:tgtEl>
                                        <p:attrNameLst>
                                          <p:attrName>ppt_x</p:attrName>
                                          <p:attrName>ppt_y</p:attrName>
                                        </p:attrNameLst>
                                      </p:cBhvr>
                                      <p:rCtr x="9913" y="10957"/>
                                    </p:animMotion>
                                  </p:childTnLst>
                                </p:cTn>
                              </p:par>
                              <p:par>
                                <p:cTn id="28" presetID="10" presetClass="exit" presetSubtype="0" fill="hold" nodeType="withEffect">
                                  <p:stCondLst>
                                    <p:cond delay="1000"/>
                                  </p:stCondLst>
                                  <p:childTnLst>
                                    <p:animEffect transition="out" filter="fade">
                                      <p:cBhvr>
                                        <p:cTn id="29" dur="500"/>
                                        <p:tgtEl>
                                          <p:spTgt spid="37"/>
                                        </p:tgtEl>
                                      </p:cBhvr>
                                    </p:animEffect>
                                    <p:set>
                                      <p:cBhvr>
                                        <p:cTn id="30" dur="1" fill="hold">
                                          <p:stCondLst>
                                            <p:cond delay="499"/>
                                          </p:stCondLst>
                                        </p:cTn>
                                        <p:tgtEl>
                                          <p:spTgt spid="37"/>
                                        </p:tgtEl>
                                        <p:attrNameLst>
                                          <p:attrName>style.visibility</p:attrName>
                                        </p:attrNameLst>
                                      </p:cBhvr>
                                      <p:to>
                                        <p:strVal val="hidden"/>
                                      </p:to>
                                    </p:set>
                                  </p:childTnLst>
                                </p:cTn>
                              </p:par>
                            </p:childTnLst>
                          </p:cTn>
                        </p:par>
                        <p:par>
                          <p:cTn id="31" fill="hold">
                            <p:stCondLst>
                              <p:cond delay="4600"/>
                            </p:stCondLst>
                            <p:childTnLst>
                              <p:par>
                                <p:cTn id="32" presetID="10" presetClass="entr" presetSubtype="0" fill="hold" grpId="1" nodeType="afterEffect">
                                  <p:stCondLst>
                                    <p:cond delay="0"/>
                                  </p:stCondLst>
                                  <p:childTnLst>
                                    <p:set>
                                      <p:cBhvr>
                                        <p:cTn id="33" dur="1" fill="hold">
                                          <p:stCondLst>
                                            <p:cond delay="0"/>
                                          </p:stCondLst>
                                        </p:cTn>
                                        <p:tgtEl>
                                          <p:spTgt spid="36"/>
                                        </p:tgtEl>
                                        <p:attrNameLst>
                                          <p:attrName>style.visibility</p:attrName>
                                        </p:attrNameLst>
                                      </p:cBhvr>
                                      <p:to>
                                        <p:strVal val="visible"/>
                                      </p:to>
                                    </p:set>
                                    <p:animEffect transition="in" filter="fade">
                                      <p:cBhvr>
                                        <p:cTn id="34" dur="500"/>
                                        <p:tgtEl>
                                          <p:spTgt spid="36"/>
                                        </p:tgtEl>
                                      </p:cBhvr>
                                    </p:animEffect>
                                  </p:childTnLst>
                                </p:cTn>
                              </p:par>
                              <p:par>
                                <p:cTn id="35" presetID="42" presetClass="path" presetSubtype="0" accel="50000" decel="50000" fill="hold" grpId="0" nodeType="withEffect">
                                  <p:stCondLst>
                                    <p:cond delay="0"/>
                                  </p:stCondLst>
                                  <p:childTnLst>
                                    <p:animMotion origin="layout" path="M 1.94444E-6 -4.93827E-7 L 0.15903 0.22994 " pathEditMode="relative" rAng="0" ptsTypes="AA">
                                      <p:cBhvr>
                                        <p:cTn id="36" dur="1500" fill="hold"/>
                                        <p:tgtEl>
                                          <p:spTgt spid="36"/>
                                        </p:tgtEl>
                                        <p:attrNameLst>
                                          <p:attrName>ppt_x</p:attrName>
                                          <p:attrName>ppt_y</p:attrName>
                                        </p:attrNameLst>
                                      </p:cBhvr>
                                      <p:rCtr x="7951" y="11481"/>
                                    </p:animMotion>
                                  </p:childTnLst>
                                </p:cTn>
                              </p:par>
                              <p:par>
                                <p:cTn id="37" presetID="10" presetClass="exit" presetSubtype="0" fill="hold" grpId="2" nodeType="withEffect">
                                  <p:stCondLst>
                                    <p:cond delay="1000"/>
                                  </p:stCondLst>
                                  <p:childTnLst>
                                    <p:animEffect transition="out" filter="fade">
                                      <p:cBhvr>
                                        <p:cTn id="38" dur="500"/>
                                        <p:tgtEl>
                                          <p:spTgt spid="36"/>
                                        </p:tgtEl>
                                      </p:cBhvr>
                                    </p:animEffect>
                                    <p:set>
                                      <p:cBhvr>
                                        <p:cTn id="39" dur="1" fill="hold">
                                          <p:stCondLst>
                                            <p:cond delay="499"/>
                                          </p:stCondLst>
                                        </p:cTn>
                                        <p:tgtEl>
                                          <p:spTgt spid="3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6" grpId="1"/>
      <p:bldP spid="36" grpId="2"/>
    </p:bldLst>
  </p:timing>
</p:sld>
</file>

<file path=ppt/theme/theme1.xml><?xml version="1.0" encoding="utf-8"?>
<a:theme xmlns:a="http://schemas.openxmlformats.org/drawingml/2006/main" name="5-50195_Microsoft_Build_Template">
  <a:themeElements>
    <a:clrScheme name="Microsoft Build 2018">
      <a:dk1>
        <a:srgbClr val="1A1A1A"/>
      </a:dk1>
      <a:lt1>
        <a:srgbClr val="FFFFFF"/>
      </a:lt1>
      <a:dk2>
        <a:srgbClr val="0D0D0D"/>
      </a:dk2>
      <a:lt2>
        <a:srgbClr val="E6E6E6"/>
      </a:lt2>
      <a:accent1>
        <a:srgbClr val="505050"/>
      </a:accent1>
      <a:accent2>
        <a:srgbClr val="D2D2D2"/>
      </a:accent2>
      <a:accent3>
        <a:srgbClr val="E3008C"/>
      </a:accent3>
      <a:accent4>
        <a:srgbClr val="32145A"/>
      </a:accent4>
      <a:accent5>
        <a:srgbClr val="2139B5"/>
      </a:accent5>
      <a:accent6>
        <a:srgbClr val="E6E6E6"/>
      </a:accent6>
      <a:hlink>
        <a:srgbClr val="2139B5"/>
      </a:hlink>
      <a:folHlink>
        <a:srgbClr val="2139B5"/>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8_16x9_Breakout_Template.potx" id="{1A72F1D6-8E00-44B7-8612-A96C51648790}" vid="{FC63816D-7A82-403A-9DF6-29F1914C4360}"/>
    </a:ext>
  </a:extLst>
</a:theme>
</file>

<file path=ppt/theme/theme2.xml><?xml version="1.0" encoding="utf-8"?>
<a:theme xmlns:a="http://schemas.openxmlformats.org/drawingml/2006/main" name="LayoutColored">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LaskerDockerDotNet.potx" id="{F79C56E2-8F78-4892-A967-5D3AF04A25AB}" vid="{58038668-5279-4B46-BCCC-3F7FF378ABC6}"/>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F523F0DE61C01647AADD57BC023588A4" ma:contentTypeVersion="7" ma:contentTypeDescription="Create a new document." ma:contentTypeScope="" ma:versionID="c82e17bda8f0824f827d30d217c1e644">
  <xsd:schema xmlns:xsd="http://www.w3.org/2001/XMLSchema" xmlns:xs="http://www.w3.org/2001/XMLSchema" xmlns:p="http://schemas.microsoft.com/office/2006/metadata/properties" xmlns:ns2="670f2bc3-833b-4a76-b13f-f7d6db0b8f4d" xmlns:ns3="80b0474e-37b4-4751-81bc-12d5121181de" targetNamespace="http://schemas.microsoft.com/office/2006/metadata/properties" ma:root="true" ma:fieldsID="76d14746e1836138be82c9d02d1b3c81" ns2:_="" ns3:_="">
    <xsd:import namespace="670f2bc3-833b-4a76-b13f-f7d6db0b8f4d"/>
    <xsd:import namespace="80b0474e-37b4-4751-81bc-12d5121181d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3:LastSharedByUser" minOccurs="0"/>
                <xsd:element ref="ns3:LastSharedByTime"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70f2bc3-833b-4a76-b13f-f7d6db0b8f4d"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DateTaken" ma:index="14"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80b0474e-37b4-4751-81bc-12d5121181de" elementFormDefault="qualified">
    <xsd:import namespace="http://schemas.microsoft.com/office/2006/documentManagement/types"/>
    <xsd:import namespace="http://schemas.microsoft.com/office/infopath/2007/PartnerControls"/>
    <xsd:element name="SharedWithUsers" ma:index="10"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description="" ma:internalName="SharedWithDetails" ma:readOnly="true">
      <xsd:simpleType>
        <xsd:restriction base="dms:Note">
          <xsd:maxLength value="255"/>
        </xsd:restriction>
      </xsd:simpleType>
    </xsd:element>
    <xsd:element name="LastSharedByUser" ma:index="12" nillable="true" ma:displayName="Last Shared By User" ma:description="" ma:hidden="true" ma:internalName="LastSharedByUser" ma:readOnly="true">
      <xsd:simpleType>
        <xsd:restriction base="dms:Note"/>
      </xsd:simpleType>
    </xsd:element>
    <xsd:element name="LastSharedByTime" ma:index="13" nillable="true" ma:displayName="Last Shared By Time" ma:description=""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CBFFCC63-98F2-41F9-B5D6-E4867C5AE391}">
  <ds:schemaRefs>
    <ds:schemaRef ds:uri="670f2bc3-833b-4a76-b13f-f7d6db0b8f4d"/>
    <ds:schemaRef ds:uri="80b0474e-37b4-4751-81bc-12d5121181de"/>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otalTime>150</TotalTime>
  <Words>443</Words>
  <Application>Microsoft Office PowerPoint</Application>
  <PresentationFormat>Widescreen</PresentationFormat>
  <Paragraphs>176</Paragraphs>
  <Slides>16</Slides>
  <Notes>8</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16</vt:i4>
      </vt:variant>
    </vt:vector>
  </HeadingPairs>
  <TitlesOfParts>
    <vt:vector size="27" baseType="lpstr">
      <vt:lpstr>Arial</vt:lpstr>
      <vt:lpstr>Calibri</vt:lpstr>
      <vt:lpstr>Consolas</vt:lpstr>
      <vt:lpstr>Courier New</vt:lpstr>
      <vt:lpstr>Segoe UI</vt:lpstr>
      <vt:lpstr>Segoe UI Light</vt:lpstr>
      <vt:lpstr>Segoe UI Semibold</vt:lpstr>
      <vt:lpstr>Segoe UI Semilight</vt:lpstr>
      <vt:lpstr>Wingdings</vt:lpstr>
      <vt:lpstr>5-50195_Microsoft_Build_Template</vt:lpstr>
      <vt:lpstr>LayoutColored</vt:lpstr>
      <vt:lpstr>Building, Running, Patching Docker Containers –  The Paradigm Shift</vt:lpstr>
      <vt:lpstr>Shipping Manifest</vt:lpstr>
      <vt:lpstr>Today’s Container DevOps Workflow</vt:lpstr>
      <vt:lpstr>ACR Build</vt:lpstr>
      <vt:lpstr>Committing Code </vt:lpstr>
      <vt:lpstr>Current Build Infrastructure</vt:lpstr>
      <vt:lpstr>Native Container Builds</vt:lpstr>
      <vt:lpstr>Announcing ACR Build</vt:lpstr>
      <vt:lpstr>ACR Build: Container OS &amp; Framework Patching</vt:lpstr>
      <vt:lpstr>Demo</vt:lpstr>
      <vt:lpstr>Testing Built Containers…</vt:lpstr>
      <vt:lpstr>Testing Built Containers</vt:lpstr>
      <vt:lpstr>Demo</vt:lpstr>
      <vt:lpstr>Coming into port…</vt:lpstr>
      <vt:lpstr>PowerPoint Presentation</vt:lpstr>
      <vt:lpstr>ACR Build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Steve Lasker</dc:creator>
  <cp:lastModifiedBy>Steve Lasker</cp:lastModifiedBy>
  <cp:revision>11</cp:revision>
  <dcterms:modified xsi:type="dcterms:W3CDTF">2018-05-02T20:21:12Z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0x010100F523F0DE61C01647AADD57BC023588A4</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20;#Washington State Convention and Trade Center|2ebf141d-f871-4cc9-bf08-f87f112ab464</vt:lpwstr>
  </property>
  <property fmtid="{D5CDD505-2E9C-101B-9397-08002B2CF9AE}" pid="7" name="Track">
    <vt:lpwstr/>
  </property>
  <property fmtid="{D5CDD505-2E9C-101B-9397-08002B2CF9AE}" pid="8" name="Event Location">
    <vt:lpwstr>19;#Seattle|54f46ed2-c77e-4a59-b182-a4171fdb0d11</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maryfj@microsoft.com</vt:lpwstr>
  </property>
  <property fmtid="{D5CDD505-2E9C-101B-9397-08002B2CF9AE}" pid="15" name="MSIP_Label_f42aa342-8706-4288-bd11-ebb85995028c_SetDate">
    <vt:lpwstr>2017-08-29T14:27:20.8568347-07:00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y fmtid="{D5CDD505-2E9C-101B-9397-08002B2CF9AE}" pid="20" name="TaxKeyword">
    <vt:lpwstr>42;#Microsoft Build|98156d08-f86c-467a-ad79-de9e9c534df7</vt:lpwstr>
  </property>
  <property fmtid="{D5CDD505-2E9C-101B-9397-08002B2CF9AE}" pid="21" name="Event Name">
    <vt:lpwstr>45;#Build|58542b36-5bf5-46a6-a53f-a41fb7a73785</vt:lpwstr>
  </property>
  <property fmtid="{D5CDD505-2E9C-101B-9397-08002B2CF9AE}" pid="22" name="Audience1">
    <vt:lpwstr/>
  </property>
</Properties>
</file>